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26" r:id="rId4"/>
    <p:sldMasterId id="2147483774" r:id="rId5"/>
    <p:sldMasterId id="2147483798" r:id="rId6"/>
    <p:sldMasterId id="2147483816" r:id="rId7"/>
    <p:sldMasterId id="2147483834" r:id="rId8"/>
    <p:sldMasterId id="2147483846" r:id="rId9"/>
    <p:sldMasterId id="2147483858" r:id="rId10"/>
    <p:sldMasterId id="2147483870" r:id="rId11"/>
    <p:sldMasterId id="2147483900" r:id="rId12"/>
    <p:sldMasterId id="2147483912" r:id="rId13"/>
    <p:sldMasterId id="2147483924" r:id="rId14"/>
    <p:sldMasterId id="2147483936" r:id="rId15"/>
    <p:sldMasterId id="2147483948" r:id="rId16"/>
    <p:sldMasterId id="2147483960" r:id="rId17"/>
    <p:sldMasterId id="2147483972" r:id="rId18"/>
    <p:sldMasterId id="2147483990" r:id="rId19"/>
  </p:sldMasterIdLst>
  <p:notesMasterIdLst>
    <p:notesMasterId r:id="rId80"/>
  </p:notesMasterIdLst>
  <p:sldIdLst>
    <p:sldId id="258" r:id="rId20"/>
    <p:sldId id="257" r:id="rId21"/>
    <p:sldId id="259" r:id="rId22"/>
    <p:sldId id="260" r:id="rId23"/>
    <p:sldId id="262" r:id="rId24"/>
    <p:sldId id="263" r:id="rId25"/>
    <p:sldId id="265" r:id="rId26"/>
    <p:sldId id="264" r:id="rId27"/>
    <p:sldId id="266" r:id="rId28"/>
    <p:sldId id="267" r:id="rId29"/>
    <p:sldId id="268" r:id="rId30"/>
    <p:sldId id="269" r:id="rId31"/>
    <p:sldId id="294" r:id="rId32"/>
    <p:sldId id="271" r:id="rId33"/>
    <p:sldId id="290" r:id="rId34"/>
    <p:sldId id="295" r:id="rId35"/>
    <p:sldId id="305" r:id="rId36"/>
    <p:sldId id="274" r:id="rId37"/>
    <p:sldId id="275" r:id="rId38"/>
    <p:sldId id="296" r:id="rId39"/>
    <p:sldId id="297" r:id="rId40"/>
    <p:sldId id="298" r:id="rId41"/>
    <p:sldId id="299" r:id="rId42"/>
    <p:sldId id="281" r:id="rId43"/>
    <p:sldId id="280" r:id="rId44"/>
    <p:sldId id="282" r:id="rId45"/>
    <p:sldId id="283" r:id="rId46"/>
    <p:sldId id="285" r:id="rId47"/>
    <p:sldId id="284" r:id="rId48"/>
    <p:sldId id="286" r:id="rId49"/>
    <p:sldId id="307" r:id="rId50"/>
    <p:sldId id="320" r:id="rId51"/>
    <p:sldId id="308" r:id="rId52"/>
    <p:sldId id="309" r:id="rId53"/>
    <p:sldId id="329" r:id="rId54"/>
    <p:sldId id="310" r:id="rId55"/>
    <p:sldId id="321" r:id="rId56"/>
    <p:sldId id="322" r:id="rId57"/>
    <p:sldId id="311" r:id="rId58"/>
    <p:sldId id="325" r:id="rId59"/>
    <p:sldId id="326" r:id="rId60"/>
    <p:sldId id="328" r:id="rId61"/>
    <p:sldId id="312" r:id="rId62"/>
    <p:sldId id="314" r:id="rId63"/>
    <p:sldId id="324" r:id="rId64"/>
    <p:sldId id="327" r:id="rId65"/>
    <p:sldId id="289" r:id="rId66"/>
    <p:sldId id="315" r:id="rId67"/>
    <p:sldId id="316" r:id="rId68"/>
    <p:sldId id="317" r:id="rId69"/>
    <p:sldId id="318" r:id="rId70"/>
    <p:sldId id="319" r:id="rId71"/>
    <p:sldId id="287" r:id="rId72"/>
    <p:sldId id="288" r:id="rId73"/>
    <p:sldId id="303" r:id="rId74"/>
    <p:sldId id="304" r:id="rId75"/>
    <p:sldId id="301" r:id="rId76"/>
    <p:sldId id="300" r:id="rId77"/>
    <p:sldId id="302" r:id="rId78"/>
    <p:sldId id="261"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36" autoAdjust="0"/>
  </p:normalViewPr>
  <p:slideViewPr>
    <p:cSldViewPr>
      <p:cViewPr varScale="1">
        <p:scale>
          <a:sx n="86" d="100"/>
          <a:sy n="86" d="100"/>
        </p:scale>
        <p:origin x="-148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B0574D-06EA-43F6-92A1-CC8098C9293F}" type="datetimeFigureOut">
              <a:rPr lang="en-US" smtClean="0"/>
              <a:t>7/10/2016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3719DD-8687-4C15-986E-0A493D045FC1}" type="slidenum">
              <a:rPr lang="en-US" smtClean="0"/>
              <a:t>‹#›</a:t>
            </a:fld>
            <a:endParaRPr lang="en-US"/>
          </a:p>
        </p:txBody>
      </p:sp>
    </p:spTree>
    <p:extLst>
      <p:ext uri="{BB962C8B-B14F-4D97-AF65-F5344CB8AC3E}">
        <p14:creationId xmlns:p14="http://schemas.microsoft.com/office/powerpoint/2010/main" val="2596370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6587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monkey, see monkey do</a:t>
            </a:r>
            <a:endParaRPr lang="en-US" dirty="0"/>
          </a:p>
        </p:txBody>
      </p:sp>
      <p:sp>
        <p:nvSpPr>
          <p:cNvPr id="4" name="Slide Number Placeholder 3"/>
          <p:cNvSpPr>
            <a:spLocks noGrp="1"/>
          </p:cNvSpPr>
          <p:nvPr>
            <p:ph type="sldNum" sz="quarter" idx="10"/>
          </p:nvPr>
        </p:nvSpPr>
        <p:spPr/>
        <p:txBody>
          <a:bodyPr/>
          <a:lstStyle/>
          <a:p>
            <a:fld id="{6B3719DD-8687-4C15-986E-0A493D045FC1}" type="slidenum">
              <a:rPr lang="en-US" smtClean="0"/>
              <a:t>26</a:t>
            </a:fld>
            <a:endParaRPr lang="en-US"/>
          </a:p>
        </p:txBody>
      </p:sp>
    </p:spTree>
    <p:extLst>
      <p:ext uri="{BB962C8B-B14F-4D97-AF65-F5344CB8AC3E}">
        <p14:creationId xmlns:p14="http://schemas.microsoft.com/office/powerpoint/2010/main" val="80517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50952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48741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http://medicalxpress.com/news/2015-05-microsoft-human-attention-span-lags.html</a:t>
            </a:r>
          </a:p>
          <a:p>
            <a:r>
              <a:rPr lang="en-US" dirty="0" smtClean="0"/>
              <a:t>In analyzing the data obtained, the researchers found that the average attention span for the respondents and volunteers was just eight seconds, down from twelve back in 2000, and one second shorter than the average goldfish. They also found that using digital devices has caused an improvement in multi-tasking skills.</a:t>
            </a:r>
          </a:p>
          <a:p>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001869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a:t>
            </a:r>
            <a:r>
              <a:rPr lang="en-US" baseline="0" dirty="0" smtClean="0"/>
              <a:t> Hawkins vs Dr. </a:t>
            </a:r>
            <a:r>
              <a:rPr lang="en-US" baseline="0" dirty="0" err="1" smtClean="0"/>
              <a:t>Kristoff</a:t>
            </a:r>
            <a:r>
              <a:rPr lang="en-US" baseline="0" dirty="0" smtClean="0"/>
              <a:t> Koch (Brain Institute)</a:t>
            </a:r>
            <a:endParaRPr lang="en-US" dirty="0" smtClean="0"/>
          </a:p>
          <a:p>
            <a:r>
              <a:rPr lang="en-US" dirty="0" smtClean="0"/>
              <a:t>2011 Symposium at</a:t>
            </a:r>
            <a:r>
              <a:rPr lang="en-US" baseline="0" dirty="0" smtClean="0"/>
              <a:t> MIT</a:t>
            </a:r>
          </a:p>
          <a:p>
            <a:r>
              <a:rPr lang="en-US" b="1" dirty="0" smtClean="0"/>
              <a:t>The importance of teamwork</a:t>
            </a:r>
            <a:endParaRPr lang="en-US" dirty="0" smtClean="0"/>
          </a:p>
          <a:p>
            <a:r>
              <a:rPr lang="en-US" dirty="0" smtClean="0"/>
              <a:t>At a panel titled “Social Cognition and Collective Intelligence,” scientists delved into the phenomenon of humans pooling their intelligence, sometimes aided by computers. Moderator Thomas Malone, director of MIT’s Center for Collective Intelligence, noted in his introduction that “intelligence is not just something that happens inside individual brains. It also arises within groups of individuals.”</a:t>
            </a:r>
          </a:p>
          <a:p>
            <a:r>
              <a:rPr lang="en-US" dirty="0" smtClean="0"/>
              <a:t>For thousands of years, groups such as families, countries, armies and companies have been behaving in ways that seem intelligent. More recently, the Internet has expanded collective intelligence even further, with the development of sites such as Wikipedia and Google that make it easy to consolidate individual contributions.</a:t>
            </a:r>
          </a:p>
          <a:p>
            <a:r>
              <a:rPr lang="en-US" dirty="0" smtClean="0"/>
              <a:t>Humans and computers working together can form a collective far more intelligent than any single person or computer, Malone said. </a:t>
            </a:r>
          </a:p>
          <a:p>
            <a:r>
              <a:rPr lang="en-US" dirty="0" smtClean="0"/>
              <a:t>“As the world becomes more and more highly connected, through all kinds of electronic devices, it will be increasingly useful to think of all humans and computers on the planet as a single global brain,” he said. </a:t>
            </a:r>
          </a:p>
          <a:p>
            <a:r>
              <a:rPr lang="en-US" dirty="0" smtClean="0"/>
              <a:t>_____________</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Are we all robots? Is our DNA the 0's and 1's of computer code? Are we an advanced computer system, with instead of keyboard and mouse input... input from our senses. Our database being our brain to process all the information. Our offspring just a code merge from two existing chemical computers. Instead of a socket to run the CPU, we create are electricity from food. Do we make our own decisions or is our brain just advanced logical circuit board of if/else statements making decisions from the vast input our senses give us? </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If there is a difference, what is it?</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9298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46232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05A2-FA5A-42A0-BCAD-2ED7BA9E6479}"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5988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Gestalt Psychology: The whole is greater than the sum of its parts</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4468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Gestalt Psychology: The whole is greater than the sum of its parts</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4468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6232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1140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14006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Beatle’s yellow Submarine</a:t>
            </a:r>
          </a:p>
          <a:p>
            <a:r>
              <a:rPr lang="en-US" dirty="0" smtClean="0"/>
              <a:t>https://www.youtube.com/watch?v=lWSjZjagMfk</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0212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6587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9930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71851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98891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15716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96942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575348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1774103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429440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322569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38823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75772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1753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262184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933604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70997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538980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03160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06005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5882193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278351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0114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346903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9576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45731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878222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11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267594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40648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5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5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178067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728688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350423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5889036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759266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0611087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855275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3396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518378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4411424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385334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4689001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250061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643521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616488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156529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6605290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8333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3121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9963311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001798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9397745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113671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1107313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7196774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055408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35791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895900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9987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64530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81881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97096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729719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837107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82581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7522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036808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552961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387222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80158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55640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00100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10724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340651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262179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943357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007491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695200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337267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439972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9624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853242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059806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213571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129448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92881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776571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45315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544005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377347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31"/>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32"/>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498203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2678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5376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376316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216408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164827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60324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24089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591155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22739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3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802077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862757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36763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03956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776576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885420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627248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042968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094527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01193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517817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807757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308952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60891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62056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9253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216340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98335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23114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235924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21792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685098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738145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568284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827349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04944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571366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50628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011581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07242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75824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21073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029544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90400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74449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3397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8612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71833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67850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9744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72106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237128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92211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688409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688332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5113875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77361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9787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068329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551859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66129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4412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596797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36004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22277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961747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43429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177111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6858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7789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51104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973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104827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90348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1636971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7/16/2016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1710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80059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4257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746529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5334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064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44920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71484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0771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90660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1671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85270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88370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09202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14979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74208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04408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14061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5965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7350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1957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0773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95220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5152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91965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641148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5308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59376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37238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25037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49733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71487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92806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88794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78741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99723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14663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36572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4201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465808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68108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10179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09380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684608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92072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29656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00887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2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2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84209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46345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94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42751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91927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64503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06704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60809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5864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6966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6308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8190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770633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91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604156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15667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80212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518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5162609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03951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78875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04383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12752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61046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444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35932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0975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12781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003809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30047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1110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6627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4371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5525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945877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7/10/2016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52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theme" Target="../theme/theme19.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7/10/2016</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5949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9630464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7/10/2016</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4856438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956815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7639707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2810143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563240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5390166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7/16/2016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0487032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7/16/2016</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384100184"/>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7/16/2016</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941053447"/>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7/10/2016</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42353616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7/10/2016</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416176224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7/10/2016</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671039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3360786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7/10/2016</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847657686"/>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7/10/2016</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459448206"/>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5703127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7/10/2016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5359873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psychology.about.com/od/sensationandperception/ig/Optical-Illusions/spinning-dancer-illusion.htm" TargetMode="External"/><Relationship Id="rId2" Type="http://schemas.openxmlformats.org/officeDocument/2006/relationships/image" Target="../media/image22.jpeg"/><Relationship Id="rId1" Type="http://schemas.openxmlformats.org/officeDocument/2006/relationships/slideLayout" Target="../slideLayouts/slideLayout48.xml"/><Relationship Id="rId4" Type="http://schemas.openxmlformats.org/officeDocument/2006/relationships/hyperlink" Target="http://www.heraldsun.com.au/news/right-brain-v-left-brain/story-e6frf7jo-11111146036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hyperlink" Target="https://www.youtube.com/watch?v=ZMLzP1VCANo"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lfGwsAdS9Dc" TargetMode="External"/><Relationship Id="rId2" Type="http://schemas.openxmlformats.org/officeDocument/2006/relationships/notesSlide" Target="../notesSlides/notesSlide6.xml"/><Relationship Id="rId1" Type="http://schemas.openxmlformats.org/officeDocument/2006/relationships/slideLayout" Target="../slideLayouts/slideLayout169.xml"/><Relationship Id="rId4" Type="http://schemas.openxmlformats.org/officeDocument/2006/relationships/hyperlink" Target="https://www.youtube.com/watch?v=ZMLzP1VCAN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96.xml"/><Relationship Id="rId5" Type="http://schemas.openxmlformats.org/officeDocument/2006/relationships/hyperlink" Target="http://bigthink.com/videos/your-storytelling-brain-2" TargetMode="External"/><Relationship Id="rId4" Type="http://schemas.openxmlformats.org/officeDocument/2006/relationships/hyperlink" Target="http://bigthink.com/users/michaelgazzaniga"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4.xml"/><Relationship Id="rId6" Type="http://schemas.openxmlformats.org/officeDocument/2006/relationships/hyperlink" Target="https://www.youtube.com/watch?v=FZLIcQf47TQ" TargetMode="External"/><Relationship Id="rId5" Type="http://schemas.openxmlformats.org/officeDocument/2006/relationships/hyperlink" Target="https://www.youtube.com/watch?v=m2x-0_yXvZk"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hyperlink" Target="http://www.scientificamerican.com/article/do-brain-scans-comatose-patients-reveal-conscious-state/" TargetMode="External"/><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10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youtube.com/watch?v=1BWWkXdOui4&amp;index=5&amp;list=UUbDdmTlTwoCUx2p7nScbUC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traileraddict.com/trailer/where-the-wild-things-are/feature-trailer" TargetMode="External"/><Relationship Id="rId1" Type="http://schemas.openxmlformats.org/officeDocument/2006/relationships/slideLayout" Target="../slideLayouts/slideLayout21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8.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58.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8.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9.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58.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58.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8" Type="http://schemas.openxmlformats.org/officeDocument/2006/relationships/hyperlink" Target="http://www.nytimes.com/video/science/100000001142409/michael-gazzaniga.html" TargetMode="External"/><Relationship Id="rId3" Type="http://schemas.openxmlformats.org/officeDocument/2006/relationships/hyperlink" Target="https://en.wikipedia.org/wiki/Black_Elk" TargetMode="External"/><Relationship Id="rId7" Type="http://schemas.openxmlformats.org/officeDocument/2006/relationships/hyperlink" Target="http://www.nytimes.com/2011/11/01/science/telling-the-story-of-the-brains-cacophony-of-competing-voices.html?pagewanted=all" TargetMode="External"/><Relationship Id="rId2" Type="http://schemas.openxmlformats.org/officeDocument/2006/relationships/hyperlink" Target="https://en.wikipedia.org/wiki/Black_Elk_Speaks" TargetMode="External"/><Relationship Id="rId1" Type="http://schemas.openxmlformats.org/officeDocument/2006/relationships/slideLayout" Target="../slideLayouts/slideLayout195.xml"/><Relationship Id="rId6" Type="http://schemas.openxmlformats.org/officeDocument/2006/relationships/hyperlink" Target="http://www.dana.org/Cerebrum/Default.aspx?id=39343" TargetMode="External"/><Relationship Id="rId5" Type="http://schemas.openxmlformats.org/officeDocument/2006/relationships/hyperlink" Target="https://www.youtube.com/watch?v=lfGwsAdS9Dc" TargetMode="External"/><Relationship Id="rId4" Type="http://schemas.openxmlformats.org/officeDocument/2006/relationships/hyperlink" Target="http://www.informationphilosopher.com/solutions/scientists/gazzaniga/" TargetMode="External"/><Relationship Id="rId9" Type="http://schemas.openxmlformats.org/officeDocument/2006/relationships/hyperlink" Target="http://bigthink.com/users/michaelgazzanig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clbb.mgh.harvard.edu/criminal-responsibility/" TargetMode="External"/><Relationship Id="rId13" Type="http://schemas.openxmlformats.org/officeDocument/2006/relationships/hyperlink" Target="http://www.youtube.com/watch?v=Tq1-ZxV9Dc4" TargetMode="External"/><Relationship Id="rId3" Type="http://schemas.openxmlformats.org/officeDocument/2006/relationships/hyperlink" Target="http://www.psychologytoday.com/blog/the-superhuman-mind/201211/split-brains" TargetMode="External"/><Relationship Id="rId7" Type="http://schemas.openxmlformats.org/officeDocument/2006/relationships/hyperlink" Target="http://bigthink.com/users/michaelgazzaniga" TargetMode="External"/><Relationship Id="rId12" Type="http://schemas.openxmlformats.org/officeDocument/2006/relationships/hyperlink" Target="http://www.pbs.org/wgbh/nova/education/body/mirror-neurons.html" TargetMode="External"/><Relationship Id="rId2" Type="http://schemas.openxmlformats.org/officeDocument/2006/relationships/hyperlink" Target="http://www.medclip.com/index.php?page=videos&amp;section=view&amp;vid_id=103271" TargetMode="External"/><Relationship Id="rId1" Type="http://schemas.openxmlformats.org/officeDocument/2006/relationships/slideLayout" Target="../slideLayouts/slideLayout195.xml"/><Relationship Id="rId6" Type="http://schemas.openxmlformats.org/officeDocument/2006/relationships/hyperlink" Target="http://www.nytimes.com/2011/11/01/science/telling-the-story-of-the-brains-cacophony-of-competing-voices.html?pagewanted=all&amp;_r=0" TargetMode="External"/><Relationship Id="rId11" Type="http://schemas.openxmlformats.org/officeDocument/2006/relationships/hyperlink" Target="http://www.psychologicalscience.org/index.php/news/releases/monkey-see-monkey-do-the-role-of-mirror-neurons-in-human-behavior.html" TargetMode="External"/><Relationship Id="rId5" Type="http://schemas.openxmlformats.org/officeDocument/2006/relationships/hyperlink" Target="http://brainmind.com/Brain3.html" TargetMode="External"/><Relationship Id="rId10" Type="http://schemas.openxmlformats.org/officeDocument/2006/relationships/hyperlink" Target="http://www.scientificamerican.com/article/do-brain-scans-comatose-patients-reveal-conscious-state/" TargetMode="External"/><Relationship Id="rId4" Type="http://schemas.openxmlformats.org/officeDocument/2006/relationships/hyperlink" Target="http://www.its.caltech.edu/~jbogen/text/ref130.htm" TargetMode="External"/><Relationship Id="rId9" Type="http://schemas.openxmlformats.org/officeDocument/2006/relationships/hyperlink" Target="http://www.medpagetoday.com/Neurology/HeadTrauma/40947"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hyperlink" Target="http://www.youtube.com/watch?v=20Ov0cDPZy8" TargetMode="External"/><Relationship Id="rId1" Type="http://schemas.openxmlformats.org/officeDocument/2006/relationships/slideLayout" Target="../slideLayouts/slideLayout162.xml"/><Relationship Id="rId5" Type="http://schemas.openxmlformats.org/officeDocument/2006/relationships/hyperlink" Target="http://www.youtube.com/watch?v=VjbCp7w5Oww" TargetMode="External"/><Relationship Id="rId4" Type="http://schemas.openxmlformats.org/officeDocument/2006/relationships/hyperlink" Target="http://www.youtube.com/watch?v=_PkzsMak6P8&amp;ob=nb_av2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hyperlink" Target="https://www.youtube.com/watch?v=ZMLzP1VCANo" TargetMode="Externa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6.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gavt1AbNcvc" TargetMode="External"/><Relationship Id="rId2" Type="http://schemas.openxmlformats.org/officeDocument/2006/relationships/hyperlink" Target="http://www.youtube.com/watch?v=9yJE1iiO0qI" TargetMode="Externa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saturation sat="400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600200"/>
            <a:ext cx="6160294" cy="2421464"/>
          </a:xfrm>
        </p:spPr>
        <p:txBody>
          <a:bodyPr/>
          <a:lstStyle/>
          <a:p>
            <a:pPr algn="l"/>
            <a:r>
              <a:rPr lang="en-US" dirty="0" smtClean="0">
                <a:latin typeface="Baskerville Old Face" panose="02020602080505020303" pitchFamily="18" charset="0"/>
              </a:rPr>
              <a:t>Dreams, Dreaming and the Subconscious</a:t>
            </a:r>
            <a:br>
              <a:rPr lang="en-US" dirty="0" smtClean="0">
                <a:latin typeface="Baskerville Old Face" panose="02020602080505020303" pitchFamily="18" charset="0"/>
              </a:rPr>
            </a:br>
            <a:endParaRPr lang="en-US" dirty="0">
              <a:latin typeface="Baskerville Old Face" panose="02020602080505020303" pitchFamily="18" charset="0"/>
            </a:endParaRPr>
          </a:p>
        </p:txBody>
      </p:sp>
    </p:spTree>
    <p:extLst>
      <p:ext uri="{BB962C8B-B14F-4D97-AF65-F5344CB8AC3E}">
        <p14:creationId xmlns:p14="http://schemas.microsoft.com/office/powerpoint/2010/main" val="4190913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609600"/>
            <a:ext cx="9144000" cy="20574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 </a:t>
            </a:r>
            <a:r>
              <a:rPr lang="en-US" sz="2800" b="1" cap="small" dirty="0" smtClean="0">
                <a:latin typeface="Microsoft YaHei UI Light" panose="020B0502040204020203" pitchFamily="34" charset="-122"/>
                <a:ea typeface="Microsoft YaHei UI Light" panose="020B0502040204020203" pitchFamily="34" charset="-122"/>
              </a:rPr>
              <a:t>Marc Chagall </a:t>
            </a:r>
            <a:r>
              <a:rPr lang="en-US" sz="2400" cap="small" dirty="0" smtClean="0">
                <a:latin typeface="Perpetua Titling MT" panose="02020502060505020804" pitchFamily="18" charset="0"/>
              </a:rPr>
              <a:t/>
            </a:r>
            <a:br>
              <a:rPr lang="en-US" sz="2400" cap="small" dirty="0" smtClean="0">
                <a:latin typeface="Perpetua Titling MT" panose="02020502060505020804" pitchFamily="18" charset="0"/>
              </a:rPr>
            </a:br>
            <a:r>
              <a:rPr lang="en-US" sz="2000" cap="small" dirty="0" smtClean="0">
                <a:latin typeface="+mn-lt"/>
              </a:rPr>
              <a:t>H</a:t>
            </a:r>
            <a:r>
              <a:rPr lang="en-US" sz="2000" b="1" cap="none" dirty="0" smtClean="0">
                <a:latin typeface="+mn-lt"/>
              </a:rPr>
              <a:t>is paintings have a few distinct images  in an unlikely association that would be       bizarre in real life, but typical of images we see in dreams.</a:t>
            </a:r>
            <a:r>
              <a:rPr lang="en-US" sz="2000" b="1" cap="none" dirty="0">
                <a:latin typeface="+mn-lt"/>
              </a:rPr>
              <a:t> </a:t>
            </a:r>
            <a:r>
              <a:rPr lang="en-US" sz="2000" b="1" cap="none" dirty="0" smtClean="0">
                <a:latin typeface="+mn-lt"/>
              </a:rPr>
              <a:t> </a:t>
            </a:r>
            <a:br>
              <a:rPr lang="en-US" sz="2000" b="1" cap="none" dirty="0" smtClean="0">
                <a:latin typeface="+mn-lt"/>
              </a:rPr>
            </a:br>
            <a:r>
              <a:rPr lang="en-US" sz="2000" b="1" cap="none" dirty="0" smtClean="0">
                <a:latin typeface="+mn-lt"/>
              </a:rPr>
              <a:t>His spontaneity and ability to express a dream-world is why his work is so loved </a:t>
            </a:r>
            <a:endParaRPr lang="en-US" sz="2000" b="1" cap="none" dirty="0">
              <a:latin typeface="+mn-lt"/>
            </a:endParaRPr>
          </a:p>
        </p:txBody>
      </p:sp>
      <p:pic>
        <p:nvPicPr>
          <p:cNvPr id="4" name="Content Placeholder 3" descr="Chagall.jpg"/>
          <p:cNvPicPr>
            <a:picLocks noGrp="1" noChangeAspect="1"/>
          </p:cNvPicPr>
          <p:nvPr>
            <p:ph idx="4294967295"/>
          </p:nvPr>
        </p:nvPicPr>
        <p:blipFill>
          <a:blip r:embed="rId2" cstate="print"/>
          <a:stretch>
            <a:fillRect/>
          </a:stretch>
        </p:blipFill>
        <p:spPr>
          <a:xfrm>
            <a:off x="493032" y="1981199"/>
            <a:ext cx="5831568" cy="4257017"/>
          </a:xfrm>
        </p:spPr>
      </p:pic>
      <p:sp>
        <p:nvSpPr>
          <p:cNvPr id="3" name="AutoShape 2" descr="Image result for chagall paintings with a viol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Tree>
    <p:extLst>
      <p:ext uri="{BB962C8B-B14F-4D97-AF65-F5344CB8AC3E}">
        <p14:creationId xmlns:p14="http://schemas.microsoft.com/office/powerpoint/2010/main" val="3409714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c chagall wedding.jpeg"/>
          <p:cNvPicPr>
            <a:picLocks noChangeAspect="1"/>
          </p:cNvPicPr>
          <p:nvPr/>
        </p:nvPicPr>
        <p:blipFill>
          <a:blip r:embed="rId2" cstate="print"/>
          <a:srcRect l="5486" t="6575" r="5486" b="6575"/>
          <a:stretch>
            <a:fillRect/>
          </a:stretch>
        </p:blipFill>
        <p:spPr>
          <a:xfrm>
            <a:off x="2362200" y="1191439"/>
            <a:ext cx="6400800" cy="5209361"/>
          </a:xfrm>
          <a:prstGeom prst="rect">
            <a:avLst/>
          </a:prstGeom>
        </p:spPr>
      </p:pic>
      <p:sp>
        <p:nvSpPr>
          <p:cNvPr id="6" name="TextBox 5"/>
          <p:cNvSpPr txBox="1"/>
          <p:nvPr/>
        </p:nvSpPr>
        <p:spPr>
          <a:xfrm>
            <a:off x="152400" y="1371600"/>
            <a:ext cx="2057400" cy="1938992"/>
          </a:xfrm>
          <a:prstGeom prst="rect">
            <a:avLst/>
          </a:prstGeom>
          <a:noFill/>
        </p:spPr>
        <p:txBody>
          <a:bodyPr wrap="square" rtlCol="0">
            <a:spAutoFit/>
          </a:bodyPr>
          <a:lstStyle/>
          <a:p>
            <a:r>
              <a:rPr lang="en-US" sz="2000" dirty="0">
                <a:solidFill>
                  <a:srgbClr val="C4652D">
                    <a:lumMod val="20000"/>
                    <a:lumOff val="80000"/>
                  </a:srgbClr>
                </a:solidFill>
              </a:rPr>
              <a:t>Sometimes we’re so happy we feel like we’re floating on air, like being in a dream</a:t>
            </a:r>
          </a:p>
        </p:txBody>
      </p:sp>
    </p:spTree>
    <p:extLst>
      <p:ext uri="{BB962C8B-B14F-4D97-AF65-F5344CB8AC3E}">
        <p14:creationId xmlns:p14="http://schemas.microsoft.com/office/powerpoint/2010/main" val="80635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95400"/>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762000"/>
            <a:ext cx="2423420" cy="387286"/>
          </a:xfrm>
          <a:prstGeom prst="rect">
            <a:avLst/>
          </a:prstGeom>
          <a:noFill/>
        </p:spPr>
        <p:txBody>
          <a:bodyPr wrap="none" rtlCol="0">
            <a:spAutoFit/>
          </a:bodyPr>
          <a:lstStyle/>
          <a:p>
            <a:pPr marL="18288">
              <a:lnSpc>
                <a:spcPts val="2300"/>
              </a:lnSpc>
              <a:buClr>
                <a:srgbClr val="629DD1"/>
              </a:buClr>
              <a:buSzPct val="80000"/>
            </a:pPr>
            <a:r>
              <a:rPr lang="en-US" sz="2000">
                <a:solidFill>
                  <a:srgbClr val="242852">
                    <a:shade val="30000"/>
                    <a:satMod val="150000"/>
                  </a:srgbClr>
                </a:solidFill>
              </a:rPr>
              <a:t>Left Brain Right Brain</a:t>
            </a:r>
            <a:endParaRPr lang="en-US" sz="2000" dirty="0">
              <a:solidFill>
                <a:srgbClr val="242852">
                  <a:shade val="30000"/>
                  <a:satMod val="150000"/>
                </a:srgbClr>
              </a:solidFill>
            </a:endParaRPr>
          </a:p>
        </p:txBody>
      </p:sp>
      <p:sp>
        <p:nvSpPr>
          <p:cNvPr id="4" name="TextBox 3"/>
          <p:cNvSpPr txBox="1"/>
          <p:nvPr/>
        </p:nvSpPr>
        <p:spPr>
          <a:xfrm>
            <a:off x="2362200" y="6019800"/>
            <a:ext cx="8070156" cy="600164"/>
          </a:xfrm>
          <a:prstGeom prst="rect">
            <a:avLst/>
          </a:prstGeom>
          <a:noFill/>
        </p:spPr>
        <p:txBody>
          <a:bodyPr wrap="square" rtlCol="0">
            <a:spAutoFit/>
          </a:bodyPr>
          <a:lstStyle/>
          <a:p>
            <a:r>
              <a:rPr lang="en-US" sz="1100" dirty="0">
                <a:solidFill>
                  <a:prstClr val="black"/>
                </a:solidFill>
                <a:hlinkClick r:id="rId3"/>
              </a:rPr>
              <a:t>http://psychology.about.com/od/sensationandperception/ig/Optical-Illusions/spinning-dancer-illusion.htm</a:t>
            </a:r>
            <a:endParaRPr lang="en-US" sz="1100" dirty="0">
              <a:solidFill>
                <a:prstClr val="black"/>
              </a:solidFill>
            </a:endParaRPr>
          </a:p>
          <a:p>
            <a:endParaRPr lang="en-US" sz="1100" dirty="0">
              <a:solidFill>
                <a:prstClr val="black"/>
              </a:solidFill>
              <a:hlinkClick r:id=""/>
            </a:endParaRPr>
          </a:p>
          <a:p>
            <a:r>
              <a:rPr lang="en-US" sz="1100" dirty="0">
                <a:solidFill>
                  <a:prstClr val="black"/>
                </a:solidFill>
                <a:hlinkClick r:id=""/>
              </a:rPr>
              <a:t>http</a:t>
            </a:r>
            <a:r>
              <a:rPr lang="en-US" sz="1100" dirty="0">
                <a:solidFill>
                  <a:prstClr val="black"/>
                </a:solidFill>
                <a:hlinkClick r:id="rId4"/>
              </a:rPr>
              <a:t>://www.heraldsun.com.au/news/right-brain-v-left-brain/story-e6frf7jo-1111114603615</a:t>
            </a:r>
            <a:r>
              <a:rPr lang="en-US" sz="1100" dirty="0">
                <a:solidFill>
                  <a:prstClr val="black"/>
                </a:solidFill>
              </a:rPr>
              <a:t> </a:t>
            </a:r>
          </a:p>
        </p:txBody>
      </p:sp>
    </p:spTree>
    <p:extLst>
      <p:ext uri="{BB962C8B-B14F-4D97-AF65-F5344CB8AC3E}">
        <p14:creationId xmlns:p14="http://schemas.microsoft.com/office/powerpoint/2010/main" val="1376388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err="1" smtClean="0">
                <a:solidFill>
                  <a:srgbClr val="7030A0"/>
                </a:solidFill>
              </a:rPr>
              <a:t>Bistable</a:t>
            </a:r>
            <a:r>
              <a:rPr lang="en-US" sz="2800" b="1" dirty="0" smtClean="0">
                <a:solidFill>
                  <a:srgbClr val="7030A0"/>
                </a:solidFill>
              </a:rPr>
              <a:t> Perception /</a:t>
            </a:r>
            <a:r>
              <a:rPr lang="en-US" sz="2800" b="1" dirty="0" err="1" smtClean="0">
                <a:solidFill>
                  <a:srgbClr val="7030A0"/>
                </a:solidFill>
              </a:rPr>
              <a:t>Multistable</a:t>
            </a:r>
            <a:r>
              <a:rPr lang="en-US" sz="2800" b="1" dirty="0" smtClean="0">
                <a:solidFill>
                  <a:srgbClr val="7030A0"/>
                </a:solidFill>
              </a:rPr>
              <a:t> Perception</a:t>
            </a:r>
            <a:endParaRPr lang="en-US" sz="2800" b="1" dirty="0">
              <a:solidFill>
                <a:srgbClr val="7030A0"/>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907" y="1981200"/>
            <a:ext cx="1828800" cy="245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9485"/>
          <a:stretch/>
        </p:blipFill>
        <p:spPr bwMode="auto">
          <a:xfrm>
            <a:off x="1219227" y="1981254"/>
            <a:ext cx="3305393"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19200" y="5562600"/>
            <a:ext cx="7576498" cy="707886"/>
          </a:xfrm>
          <a:prstGeom prst="rect">
            <a:avLst/>
          </a:prstGeom>
          <a:noFill/>
        </p:spPr>
        <p:txBody>
          <a:bodyPr wrap="none" rtlCol="0">
            <a:spAutoFit/>
          </a:bodyPr>
          <a:lstStyle/>
          <a:p>
            <a:r>
              <a:rPr lang="en-US" sz="2000" dirty="0" smtClean="0">
                <a:solidFill>
                  <a:srgbClr val="292934"/>
                </a:solidFill>
              </a:rPr>
              <a:t>Both images are </a:t>
            </a:r>
            <a:r>
              <a:rPr lang="en-US" sz="2000" dirty="0" err="1" smtClean="0">
                <a:solidFill>
                  <a:srgbClr val="292934"/>
                </a:solidFill>
              </a:rPr>
              <a:t>bistable</a:t>
            </a:r>
            <a:r>
              <a:rPr lang="en-US" sz="2000" dirty="0" smtClean="0">
                <a:solidFill>
                  <a:srgbClr val="292934"/>
                </a:solidFill>
              </a:rPr>
              <a:t> perceptions, in which the brain spontaneously </a:t>
            </a:r>
          </a:p>
          <a:p>
            <a:r>
              <a:rPr lang="en-US" sz="2000" dirty="0" smtClean="0">
                <a:solidFill>
                  <a:srgbClr val="292934"/>
                </a:solidFill>
              </a:rPr>
              <a:t>switches between two interpretations of the same ambiguous stimulus</a:t>
            </a:r>
            <a:endParaRPr lang="en-US" sz="2000" dirty="0">
              <a:solidFill>
                <a:srgbClr val="292934"/>
              </a:solidFill>
            </a:endParaRPr>
          </a:p>
        </p:txBody>
      </p:sp>
      <p:sp>
        <p:nvSpPr>
          <p:cNvPr id="16" name="TextBox 15"/>
          <p:cNvSpPr txBox="1"/>
          <p:nvPr/>
        </p:nvSpPr>
        <p:spPr>
          <a:xfrm>
            <a:off x="1600200" y="4761341"/>
            <a:ext cx="1610890" cy="369332"/>
          </a:xfrm>
          <a:prstGeom prst="rect">
            <a:avLst/>
          </a:prstGeom>
          <a:noFill/>
        </p:spPr>
        <p:txBody>
          <a:bodyPr wrap="none" rtlCol="0">
            <a:spAutoFit/>
          </a:bodyPr>
          <a:lstStyle/>
          <a:p>
            <a:r>
              <a:rPr lang="en-US" b="1" dirty="0" smtClean="0">
                <a:solidFill>
                  <a:srgbClr val="292934"/>
                </a:solidFill>
              </a:rPr>
              <a:t>Necker Cube</a:t>
            </a:r>
            <a:endParaRPr lang="en-US" b="1" dirty="0">
              <a:solidFill>
                <a:srgbClr val="292934"/>
              </a:solidFill>
            </a:endParaRPr>
          </a:p>
        </p:txBody>
      </p:sp>
      <p:sp>
        <p:nvSpPr>
          <p:cNvPr id="17" name="TextBox 16"/>
          <p:cNvSpPr txBox="1"/>
          <p:nvPr/>
        </p:nvSpPr>
        <p:spPr>
          <a:xfrm>
            <a:off x="5257800" y="4576970"/>
            <a:ext cx="2662908" cy="369332"/>
          </a:xfrm>
          <a:prstGeom prst="rect">
            <a:avLst/>
          </a:prstGeom>
          <a:noFill/>
        </p:spPr>
        <p:txBody>
          <a:bodyPr wrap="none" rtlCol="0">
            <a:spAutoFit/>
          </a:bodyPr>
          <a:lstStyle/>
          <a:p>
            <a:r>
              <a:rPr lang="en-US" b="1" dirty="0" smtClean="0">
                <a:solidFill>
                  <a:srgbClr val="292934"/>
                </a:solidFill>
              </a:rPr>
              <a:t>Rubin face-vase illusion</a:t>
            </a:r>
            <a:endParaRPr lang="en-US" b="1" dirty="0">
              <a:solidFill>
                <a:srgbClr val="292934"/>
              </a:solidFill>
            </a:endParaRPr>
          </a:p>
        </p:txBody>
      </p:sp>
    </p:spTree>
    <p:extLst>
      <p:ext uri="{BB962C8B-B14F-4D97-AF65-F5344CB8AC3E}">
        <p14:creationId xmlns:p14="http://schemas.microsoft.com/office/powerpoint/2010/main" val="861187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89956"/>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838200" y="377556"/>
            <a:ext cx="8305800" cy="769441"/>
          </a:xfrm>
          <a:prstGeom prst="rect">
            <a:avLst/>
          </a:prstGeom>
          <a:noFill/>
        </p:spPr>
        <p:txBody>
          <a:bodyPr wrap="square" rtlCol="0">
            <a:spAutoFit/>
          </a:bodyPr>
          <a:lstStyle/>
          <a:p>
            <a:pPr algn="ctr"/>
            <a:r>
              <a:rPr lang="en-US" sz="2400" b="1" dirty="0">
                <a:solidFill>
                  <a:schemeClr val="accent6">
                    <a:lumMod val="20000"/>
                    <a:lumOff val="80000"/>
                  </a:schemeClr>
                </a:solidFill>
              </a:rPr>
              <a:t>Gestalt Laws of Perceptual Organization</a:t>
            </a:r>
          </a:p>
          <a:p>
            <a:pPr algn="ctr"/>
            <a:r>
              <a:rPr lang="en-US" sz="2000" dirty="0">
                <a:solidFill>
                  <a:schemeClr val="tx1">
                    <a:lumMod val="85000"/>
                  </a:schemeClr>
                </a:solidFill>
              </a:rPr>
              <a:t>Our brains ignore contradictory information and fill gaps in with information</a:t>
            </a:r>
            <a:r>
              <a:rPr lang="en-US" sz="2000" dirty="0">
                <a:solidFill>
                  <a:prstClr val="black"/>
                </a:solidFill>
              </a:rPr>
              <a:t>.</a:t>
            </a:r>
            <a:endParaRPr lang="en-US" sz="2000" b="1" dirty="0">
              <a:solidFill>
                <a:prstClr val="black"/>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05397"/>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38600"/>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676400"/>
            <a:ext cx="1882295"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5650975"/>
            <a:ext cx="4572000" cy="923330"/>
          </a:xfrm>
          <a:prstGeom prst="rect">
            <a:avLst/>
          </a:prstGeom>
        </p:spPr>
        <p:txBody>
          <a:bodyPr>
            <a:spAutoFit/>
          </a:bodyPr>
          <a:lstStyle/>
          <a:p>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chemeClr val="tx1">
                    <a:lumMod val="85000"/>
                  </a:schemeClr>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schemeClr val="tx1">
                  <a:lumMod val="85000"/>
                </a:schemeClr>
              </a:solidFill>
            </a:endParaRPr>
          </a:p>
        </p:txBody>
      </p:sp>
    </p:spTree>
    <p:extLst>
      <p:ext uri="{BB962C8B-B14F-4D97-AF65-F5344CB8AC3E}">
        <p14:creationId xmlns:p14="http://schemas.microsoft.com/office/powerpoint/2010/main" val="3606257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3200400" y="457200"/>
            <a:ext cx="5398295" cy="2421464"/>
          </a:xfrm>
        </p:spPr>
        <p:txBody>
          <a:bodyPr>
            <a:normAutofit/>
          </a:bodyPr>
          <a:lstStyle/>
          <a:p>
            <a:r>
              <a:rPr lang="en-US" sz="3100" dirty="0" smtClean="0"/>
              <a:t>THE MISSING HORIZON</a:t>
            </a:r>
            <a:br>
              <a:rPr lang="en-US" sz="3100" dirty="0" smtClean="0"/>
            </a:br>
            <a:r>
              <a:rPr lang="en-US" sz="2700" dirty="0" smtClean="0"/>
              <a:t>      </a:t>
            </a:r>
            <a:r>
              <a:rPr lang="en-US" sz="2700" dirty="0"/>
              <a:t>I</a:t>
            </a:r>
            <a:r>
              <a:rPr lang="en-US" sz="2700" dirty="0" smtClean="0"/>
              <a:t>ndividual Perception  &amp; Perspective</a:t>
            </a:r>
            <a:r>
              <a:rPr lang="en-US" sz="2700" dirty="0" smtClean="0">
                <a:solidFill>
                  <a:schemeClr val="tx1">
                    <a:lumMod val="65000"/>
                  </a:schemeClr>
                </a:solidFill>
              </a:rPr>
              <a:t/>
            </a:r>
            <a:br>
              <a:rPr lang="en-US" sz="2700" dirty="0" smtClean="0">
                <a:solidFill>
                  <a:schemeClr val="tx1">
                    <a:lumMod val="65000"/>
                  </a:schemeClr>
                </a:solidFill>
              </a:rPr>
            </a:br>
            <a:endParaRPr lang="en-US" sz="2700" dirty="0">
              <a:solidFill>
                <a:schemeClr val="tx1">
                  <a:lumMod val="65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3048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651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261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838200" y="377556"/>
            <a:ext cx="8305800" cy="769441"/>
          </a:xfrm>
          <a:prstGeom prst="rect">
            <a:avLst/>
          </a:prstGeom>
          <a:noFill/>
        </p:spPr>
        <p:txBody>
          <a:bodyPr wrap="square" rtlCol="0">
            <a:spAutoFit/>
          </a:bodyPr>
          <a:lstStyle/>
          <a:p>
            <a:pPr algn="ctr"/>
            <a:r>
              <a:rPr lang="en-US" sz="2400" b="1" dirty="0">
                <a:solidFill>
                  <a:srgbClr val="0070C0"/>
                </a:solidFill>
              </a:rPr>
              <a:t>Gestalt Laws of Perceptual Organization</a:t>
            </a:r>
          </a:p>
          <a:p>
            <a:pPr algn="ctr"/>
            <a:r>
              <a:rPr lang="en-US" sz="2000" dirty="0">
                <a:solidFill>
                  <a:prstClr val="black"/>
                </a:solidFill>
              </a:rPr>
              <a:t>Our brains ignore contradictory information and fill gaps in with information.</a:t>
            </a:r>
            <a:endParaRPr lang="en-US" sz="2000" b="1" dirty="0">
              <a:solidFill>
                <a:prstClr val="black"/>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225" y="1828800"/>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818359"/>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686" y="1522613"/>
            <a:ext cx="1882295"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5650975"/>
            <a:ext cx="4572000" cy="923330"/>
          </a:xfrm>
          <a:prstGeom prst="rect">
            <a:avLst/>
          </a:prstGeom>
        </p:spPr>
        <p:txBody>
          <a:bodyPr>
            <a:spAutoFit/>
          </a:bodyPr>
          <a:lstStyle/>
          <a:p>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prstClr val="black"/>
              </a:solidFill>
            </a:endParaRPr>
          </a:p>
        </p:txBody>
      </p:sp>
    </p:spTree>
    <p:extLst>
      <p:ext uri="{BB962C8B-B14F-4D97-AF65-F5344CB8AC3E}">
        <p14:creationId xmlns:p14="http://schemas.microsoft.com/office/powerpoint/2010/main" val="2428588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0.tqn.com/d/psychology/1/0/C/1/continuity.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066800" y="-152400"/>
            <a:ext cx="2362200" cy="990600"/>
          </a:xfrm>
        </p:spPr>
        <p:txBody>
          <a:bodyPr/>
          <a:lstStyle/>
          <a:p>
            <a:r>
              <a:rPr lang="en-US" sz="4300" b="0" cap="none" dirty="0" smtClean="0">
                <a:solidFill>
                  <a:srgbClr val="4F271C">
                    <a:satMod val="130000"/>
                  </a:srgbClr>
                </a:solidFill>
              </a:rPr>
              <a:t>Gestalt</a:t>
            </a:r>
            <a:endParaRPr lang="en-US" dirty="0"/>
          </a:p>
        </p:txBody>
      </p:sp>
      <p:sp>
        <p:nvSpPr>
          <p:cNvPr id="9" name="Rectangle 8"/>
          <p:cNvSpPr/>
          <p:nvPr/>
        </p:nvSpPr>
        <p:spPr>
          <a:xfrm>
            <a:off x="1219200" y="5410200"/>
            <a:ext cx="4572000" cy="923330"/>
          </a:xfrm>
          <a:prstGeom prst="rect">
            <a:avLst/>
          </a:prstGeom>
        </p:spPr>
        <p:txBody>
          <a:bodyPr>
            <a:spAutoFit/>
          </a:bodyPr>
          <a:lstStyle/>
          <a:p>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prstClr val="black"/>
              </a:solidFill>
            </a:endParaRPr>
          </a:p>
        </p:txBody>
      </p:sp>
    </p:spTree>
    <p:extLst>
      <p:ext uri="{BB962C8B-B14F-4D97-AF65-F5344CB8AC3E}">
        <p14:creationId xmlns:p14="http://schemas.microsoft.com/office/powerpoint/2010/main" val="1630274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828800" y="1524000"/>
            <a:ext cx="6400800" cy="2286000"/>
          </a:xfrm>
        </p:spPr>
        <p:txBody>
          <a:bodyPr>
            <a:normAutofit/>
          </a:bodyPr>
          <a:lstStyle/>
          <a:p>
            <a:r>
              <a:rPr lang="en-US" sz="3200" dirty="0" smtClean="0">
                <a:solidFill>
                  <a:schemeClr val="accent3">
                    <a:lumMod val="60000"/>
                    <a:lumOff val="40000"/>
                  </a:schemeClr>
                </a:solidFill>
              </a:rPr>
              <a:t>POP-PSYCHOLOGY</a:t>
            </a:r>
            <a:br>
              <a:rPr lang="en-US" sz="3200" dirty="0" smtClean="0">
                <a:solidFill>
                  <a:schemeClr val="accent3">
                    <a:lumMod val="60000"/>
                    <a:lumOff val="40000"/>
                  </a:schemeClr>
                </a:solidFill>
              </a:rPr>
            </a:br>
            <a:r>
              <a:rPr lang="en-US" sz="3200" dirty="0" smtClean="0">
                <a:solidFill>
                  <a:schemeClr val="accent3">
                    <a:lumMod val="60000"/>
                    <a:lumOff val="40000"/>
                  </a:schemeClr>
                </a:solidFill>
              </a:rPr>
              <a:t>    and myths</a:t>
            </a:r>
            <a:endParaRPr lang="en-US" sz="3200" dirty="0">
              <a:solidFill>
                <a:schemeClr val="accent3">
                  <a:lumMod val="60000"/>
                  <a:lumOff val="40000"/>
                </a:schemeClr>
              </a:solidFill>
            </a:endParaRPr>
          </a:p>
        </p:txBody>
      </p:sp>
      <p:sp>
        <p:nvSpPr>
          <p:cNvPr id="13" name="TextBox 12"/>
          <p:cNvSpPr txBox="1"/>
          <p:nvPr/>
        </p:nvSpPr>
        <p:spPr>
          <a:xfrm>
            <a:off x="1981200" y="4267236"/>
            <a:ext cx="493442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tx1">
                    <a:lumMod val="95000"/>
                  </a:schemeClr>
                </a:solidFill>
              </a:rPr>
              <a:t>We only use 10% of our brain</a:t>
            </a:r>
          </a:p>
          <a:p>
            <a:endParaRPr lang="en-US" sz="2000" dirty="0">
              <a:solidFill>
                <a:schemeClr val="tx1">
                  <a:lumMod val="95000"/>
                </a:schemeClr>
              </a:solidFill>
            </a:endParaRPr>
          </a:p>
          <a:p>
            <a:pPr marL="285750" indent="-285750">
              <a:buFont typeface="Arial" panose="020B0604020202020204" pitchFamily="34" charset="0"/>
              <a:buChar char="•"/>
            </a:pPr>
            <a:r>
              <a:rPr lang="en-US" sz="2000" dirty="0">
                <a:solidFill>
                  <a:schemeClr val="tx1">
                    <a:lumMod val="95000"/>
                  </a:schemeClr>
                </a:solidFill>
              </a:rPr>
              <a:t>That we’re left brain or right brain thinkers</a:t>
            </a:r>
          </a:p>
        </p:txBody>
      </p:sp>
    </p:spTree>
    <p:extLst>
      <p:ext uri="{BB962C8B-B14F-4D97-AF65-F5344CB8AC3E}">
        <p14:creationId xmlns:p14="http://schemas.microsoft.com/office/powerpoint/2010/main" val="4195094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127373"/>
            <a:ext cx="2850652" cy="369332"/>
          </a:xfrm>
          <a:prstGeom prst="rect">
            <a:avLst/>
          </a:prstGeom>
          <a:noFill/>
        </p:spPr>
        <p:txBody>
          <a:bodyPr wrap="none" rtlCol="0">
            <a:spAutoFit/>
          </a:bodyPr>
          <a:lstStyle/>
          <a:p>
            <a:r>
              <a:rPr lang="en-US" b="1" dirty="0">
                <a:solidFill>
                  <a:prstClr val="black"/>
                </a:solidFill>
              </a:rPr>
              <a:t>Wins a Nobel Prize 1981</a:t>
            </a:r>
          </a:p>
        </p:txBody>
      </p:sp>
      <p:sp>
        <p:nvSpPr>
          <p:cNvPr id="5" name="Rectangle 4"/>
          <p:cNvSpPr/>
          <p:nvPr/>
        </p:nvSpPr>
        <p:spPr>
          <a:xfrm>
            <a:off x="1524026" y="638617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sp>
        <p:nvSpPr>
          <p:cNvPr id="4" name="Title 3"/>
          <p:cNvSpPr>
            <a:spLocks noGrp="1"/>
          </p:cNvSpPr>
          <p:nvPr>
            <p:ph type="title"/>
          </p:nvPr>
        </p:nvSpPr>
        <p:spPr>
          <a:xfrm>
            <a:off x="838200" y="144776"/>
            <a:ext cx="8229600" cy="1143000"/>
          </a:xfrm>
        </p:spPr>
        <p:txBody>
          <a:bodyPr>
            <a:normAutofit fontScale="90000"/>
          </a:bodyPr>
          <a:lstStyle/>
          <a:p>
            <a:r>
              <a:rPr lang="en-US" dirty="0" smtClean="0">
                <a:solidFill>
                  <a:srgbClr val="002060"/>
                </a:solidFill>
              </a:rPr>
              <a:t>The Split-Brain  </a:t>
            </a:r>
            <a:r>
              <a:rPr lang="en-US" sz="2700" dirty="0" smtClean="0"/>
              <a:t>(</a:t>
            </a:r>
            <a:r>
              <a:rPr lang="en-US" sz="2700" dirty="0" err="1" smtClean="0"/>
              <a:t>Gazzaniga</a:t>
            </a:r>
            <a:r>
              <a:rPr lang="en-US" sz="2700" dirty="0" smtClean="0"/>
              <a:t> &amp; Sperry at Cal-Tech)</a:t>
            </a:r>
            <a:endParaRPr lang="en-US" sz="2700" dirty="0"/>
          </a:p>
        </p:txBody>
      </p:sp>
      <p:pic>
        <p:nvPicPr>
          <p:cNvPr id="409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99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bwMode="auto">
          <a:xfrm>
            <a:off x="42518" y="1905000"/>
            <a:ext cx="910150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46234" y="5647510"/>
            <a:ext cx="7010400" cy="1231106"/>
          </a:xfrm>
          <a:prstGeom prst="rect">
            <a:avLst/>
          </a:prstGeom>
        </p:spPr>
        <p:txBody>
          <a:bodyPr wrap="square">
            <a:spAutoFit/>
          </a:bodyPr>
          <a:lstStyle/>
          <a:p>
            <a:endParaRPr lang="en-US" dirty="0">
              <a:solidFill>
                <a:prstClr val="black"/>
              </a:solidFill>
              <a:hlinkClick r:id="rId5"/>
            </a:endParaRPr>
          </a:p>
          <a:p>
            <a:r>
              <a:rPr lang="en-US" sz="1400" dirty="0">
                <a:solidFill>
                  <a:prstClr val="black"/>
                </a:solidFill>
                <a:hlinkClick r:id="rId5"/>
              </a:rPr>
              <a:t>With </a:t>
            </a:r>
            <a:r>
              <a:rPr lang="en-US" sz="1400" dirty="0" err="1">
                <a:solidFill>
                  <a:prstClr val="black"/>
                </a:solidFill>
                <a:hlinkClick r:id="rId5"/>
              </a:rPr>
              <a:t>alan</a:t>
            </a:r>
            <a:r>
              <a:rPr lang="en-US" sz="1400" dirty="0">
                <a:solidFill>
                  <a:prstClr val="black"/>
                </a:solidFill>
                <a:hlinkClick r:id="rId5"/>
              </a:rPr>
              <a:t> </a:t>
            </a:r>
            <a:r>
              <a:rPr lang="en-US" sz="1400" dirty="0" err="1">
                <a:solidFill>
                  <a:prstClr val="black"/>
                </a:solidFill>
                <a:hlinkClick r:id="rId5"/>
              </a:rPr>
              <a:t>alda</a:t>
            </a:r>
            <a:r>
              <a:rPr lang="en-US" sz="1400" dirty="0">
                <a:solidFill>
                  <a:prstClr val="black"/>
                </a:solidFill>
                <a:hlinkClick r:id="rId5"/>
              </a:rPr>
              <a:t>- independent minds: https://</a:t>
            </a:r>
            <a:r>
              <a:rPr lang="en-US" sz="1400" dirty="0">
                <a:solidFill>
                  <a:prstClr val="black"/>
                </a:solidFill>
                <a:hlinkClick r:id=""/>
              </a:rPr>
              <a:t>www.youtube.com/watch?v=lfGwsAdS9Dc</a:t>
            </a:r>
          </a:p>
          <a:p>
            <a:r>
              <a:rPr lang="en-US" sz="1400" dirty="0">
                <a:solidFill>
                  <a:prstClr val="black"/>
                </a:solidFill>
                <a:hlinkClick r:id="rId5"/>
              </a:rPr>
              <a:t>https://</a:t>
            </a:r>
            <a:r>
              <a:rPr lang="en-US" sz="1400" dirty="0" smtClean="0">
                <a:solidFill>
                  <a:prstClr val="black"/>
                </a:solidFill>
                <a:hlinkClick r:id="rId5"/>
              </a:rPr>
              <a:t>www.youtube.com/watch?v=ZMLzP1VCANo</a:t>
            </a:r>
            <a:r>
              <a:rPr lang="en-US" sz="1400" dirty="0" smtClean="0">
                <a:solidFill>
                  <a:prstClr val="black"/>
                </a:solidFill>
              </a:rPr>
              <a:t> </a:t>
            </a:r>
          </a:p>
          <a:p>
            <a:endParaRPr lang="en-US" sz="1400"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2720241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fontScale="92500" lnSpcReduction="20000"/>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r>
              <a:rPr lang="en-US" i="1" dirty="0" smtClean="0">
                <a:solidFill>
                  <a:srgbClr val="0070C0"/>
                </a:solidFill>
                <a:cs typeface="Arial" pitchFamily="34" charset="0"/>
              </a:rPr>
              <a:t>But what do you really know about it ?</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685800" y="1219200"/>
            <a:ext cx="2286000" cy="1371600"/>
          </a:xfrm>
          <a:prstGeom prst="rect">
            <a:avLst/>
          </a:prstGeom>
        </p:spPr>
      </p:pic>
      <p:pic>
        <p:nvPicPr>
          <p:cNvPr id="6" name="Picture 5" descr="subconscious.jpeg"/>
          <p:cNvPicPr>
            <a:picLocks noChangeAspect="1"/>
          </p:cNvPicPr>
          <p:nvPr/>
        </p:nvPicPr>
        <p:blipFill>
          <a:blip r:embed="rId4" cstate="print"/>
          <a:stretch>
            <a:fillRect/>
          </a:stretch>
        </p:blipFill>
        <p:spPr>
          <a:xfrm>
            <a:off x="1524000" y="2590800"/>
            <a:ext cx="1836964" cy="18288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a:solidFill>
                  <a:srgbClr val="0070C0"/>
                </a:solidFill>
                <a:latin typeface="Arial" pitchFamily="34" charset="0"/>
                <a:cs typeface="Arial" pitchFamily="34" charset="0"/>
              </a:rPr>
              <a:t>(Quote from Franklin Institute for Science Learning)</a:t>
            </a:r>
            <a:endParaRPr lang="en-US" dirty="0">
              <a:solidFill>
                <a:prstClr val="black"/>
              </a:solidFill>
            </a:endParaRPr>
          </a:p>
        </p:txBody>
      </p:sp>
    </p:spTree>
    <p:extLst>
      <p:ext uri="{BB962C8B-B14F-4D97-AF65-F5344CB8AC3E}">
        <p14:creationId xmlns:p14="http://schemas.microsoft.com/office/powerpoint/2010/main" val="140531538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486400"/>
            <a:ext cx="8153400" cy="1754326"/>
          </a:xfrm>
          <a:prstGeom prst="rect">
            <a:avLst/>
          </a:prstGeom>
        </p:spPr>
        <p:txBody>
          <a:bodyPr wrap="square">
            <a:spAutoFit/>
          </a:bodyPr>
          <a:lstStyle/>
          <a:p>
            <a:endParaRPr lang="en-US" dirty="0" smtClean="0">
              <a:solidFill>
                <a:prstClr val="black"/>
              </a:solidFill>
            </a:endParaRPr>
          </a:p>
          <a:p>
            <a:r>
              <a:rPr lang="en-US" dirty="0">
                <a:solidFill>
                  <a:prstClr val="black"/>
                </a:solidFill>
              </a:rPr>
              <a:t>Independent Brains</a:t>
            </a:r>
            <a:r>
              <a:rPr lang="en-US" dirty="0" smtClean="0">
                <a:solidFill>
                  <a:prstClr val="black"/>
                </a:solidFill>
              </a:rPr>
              <a:t>: </a:t>
            </a:r>
            <a:r>
              <a:rPr lang="en-US" dirty="0" smtClean="0">
                <a:solidFill>
                  <a:prstClr val="black"/>
                </a:solidFill>
                <a:hlinkClick r:id="rId3"/>
              </a:rPr>
              <a:t>https</a:t>
            </a:r>
            <a:r>
              <a:rPr lang="en-US" dirty="0">
                <a:solidFill>
                  <a:prstClr val="black"/>
                </a:solidFill>
                <a:hlinkClick r:id="rId3"/>
              </a:rPr>
              <a:t>://</a:t>
            </a:r>
            <a:r>
              <a:rPr lang="en-US" dirty="0" smtClean="0">
                <a:solidFill>
                  <a:prstClr val="black"/>
                </a:solidFill>
                <a:hlinkClick r:id="rId3"/>
              </a:rPr>
              <a:t>www.youtube.com/watch?v=lfGwsAdS9Dc</a:t>
            </a:r>
            <a:endParaRPr lang="en-US" dirty="0" smtClean="0">
              <a:solidFill>
                <a:prstClr val="black"/>
              </a:solidFill>
            </a:endParaRPr>
          </a:p>
          <a:p>
            <a:r>
              <a:rPr lang="en-US" dirty="0" smtClean="0">
                <a:solidFill>
                  <a:prstClr val="black"/>
                </a:solidFill>
              </a:rPr>
              <a:t>Dr. </a:t>
            </a:r>
            <a:r>
              <a:rPr lang="en-US" dirty="0" err="1" smtClean="0">
                <a:solidFill>
                  <a:prstClr val="black"/>
                </a:solidFill>
              </a:rPr>
              <a:t>Gazzaniga</a:t>
            </a:r>
            <a:r>
              <a:rPr lang="en-US" dirty="0" smtClean="0">
                <a:solidFill>
                  <a:prstClr val="black"/>
                </a:solidFill>
              </a:rPr>
              <a:t> talks about the story we create: </a:t>
            </a:r>
          </a:p>
          <a:p>
            <a:r>
              <a:rPr lang="en-US" dirty="0" smtClean="0">
                <a:solidFill>
                  <a:srgbClr val="0070C0"/>
                </a:solidFill>
                <a:hlinkClick r:id="rId4"/>
              </a:rPr>
              <a:t>https://www.youtube.com/watch?v=ZMLzP1VCANo</a:t>
            </a:r>
            <a:endParaRPr lang="en-US" dirty="0" smtClean="0">
              <a:solidFill>
                <a:srgbClr val="0070C0"/>
              </a:solidFill>
            </a:endParaRPr>
          </a:p>
          <a:p>
            <a:endParaRPr lang="en-US" dirty="0" smtClean="0">
              <a:solidFill>
                <a:srgbClr val="0070C0"/>
              </a:solidFill>
            </a:endParaRPr>
          </a:p>
          <a:p>
            <a:endParaRPr lang="en-US" dirty="0">
              <a:solidFill>
                <a:prstClr val="black"/>
              </a:solidFill>
            </a:endParaRPr>
          </a:p>
        </p:txBody>
      </p:sp>
      <p:sp>
        <p:nvSpPr>
          <p:cNvPr id="3" name="Title 2"/>
          <p:cNvSpPr>
            <a:spLocks noGrp="1"/>
          </p:cNvSpPr>
          <p:nvPr>
            <p:ph type="title"/>
          </p:nvPr>
        </p:nvSpPr>
        <p:spPr>
          <a:xfrm>
            <a:off x="1377871" y="152400"/>
            <a:ext cx="7498080" cy="1143000"/>
          </a:xfrm>
        </p:spPr>
        <p:txBody>
          <a:bodyPr/>
          <a:lstStyle/>
          <a:p>
            <a:r>
              <a:rPr lang="en-US" b="1" dirty="0" smtClean="0">
                <a:solidFill>
                  <a:srgbClr val="002060"/>
                </a:solidFill>
              </a:rPr>
              <a:t>Split-Brains</a:t>
            </a:r>
            <a:endParaRPr lang="en-US" b="1" dirty="0">
              <a:solidFill>
                <a:srgbClr val="002060"/>
              </a:solidFill>
            </a:endParaRPr>
          </a:p>
        </p:txBody>
      </p:sp>
      <p:sp>
        <p:nvSpPr>
          <p:cNvPr id="4" name="Content Placeholder 3"/>
          <p:cNvSpPr>
            <a:spLocks noGrp="1"/>
          </p:cNvSpPr>
          <p:nvPr>
            <p:ph idx="1"/>
          </p:nvPr>
        </p:nvSpPr>
        <p:spPr>
          <a:xfrm>
            <a:off x="1066800" y="1143000"/>
            <a:ext cx="7790688" cy="4800600"/>
          </a:xfrm>
        </p:spPr>
        <p:txBody>
          <a:bodyPr>
            <a:normAutofit/>
          </a:bodyPr>
          <a:lstStyle/>
          <a:p>
            <a:pPr marL="82296" indent="0">
              <a:buNone/>
            </a:pPr>
            <a:r>
              <a:rPr lang="en-US" sz="1800" dirty="0" smtClean="0">
                <a:solidFill>
                  <a:srgbClr val="002060"/>
                </a:solidFill>
              </a:rPr>
              <a:t>Dr. </a:t>
            </a:r>
            <a:r>
              <a:rPr lang="en-US" sz="1800" dirty="0" err="1" smtClean="0">
                <a:solidFill>
                  <a:srgbClr val="002060"/>
                </a:solidFill>
              </a:rPr>
              <a:t>Gazzaniga</a:t>
            </a:r>
            <a:r>
              <a:rPr lang="en-US" sz="1800" dirty="0" smtClean="0">
                <a:solidFill>
                  <a:srgbClr val="002060"/>
                </a:solidFill>
              </a:rPr>
              <a:t>:</a:t>
            </a:r>
          </a:p>
          <a:p>
            <a:pPr marL="82296" indent="0">
              <a:buNone/>
            </a:pPr>
            <a:r>
              <a:rPr lang="en-US" sz="1800" dirty="0" smtClean="0"/>
              <a:t>“The </a:t>
            </a:r>
            <a:r>
              <a:rPr lang="en-US" sz="1800" dirty="0"/>
              <a:t>brain isn't like a computer, with specific sections of hardware charged with specific tasks. It's more like a network of computers connected by very big, busy broadband cables. The connectivity between active brain regions is turning out to be just as important, if not more so, than the operation of the distinct parts</a:t>
            </a:r>
            <a:r>
              <a:rPr lang="en-US" sz="1800" dirty="0" smtClean="0"/>
              <a:t>.”</a:t>
            </a:r>
            <a:endParaRPr lang="en-US" sz="1800" dirty="0"/>
          </a:p>
          <a:p>
            <a:pPr marL="82296" indent="0">
              <a:buNone/>
            </a:pPr>
            <a:endParaRPr lang="en-US" sz="1800" dirty="0" smtClean="0"/>
          </a:p>
          <a:p>
            <a:pPr marL="82296" indent="0">
              <a:buNone/>
            </a:pPr>
            <a:r>
              <a:rPr lang="en-US" sz="2000" b="1" dirty="0" smtClean="0">
                <a:solidFill>
                  <a:srgbClr val="002060"/>
                </a:solidFill>
              </a:rPr>
              <a:t>Experiments have shown:</a:t>
            </a:r>
          </a:p>
          <a:p>
            <a:r>
              <a:rPr lang="en-US" sz="1800" dirty="0"/>
              <a:t>It </a:t>
            </a:r>
            <a:r>
              <a:rPr lang="en-US" sz="1800" dirty="0" smtClean="0"/>
              <a:t>was commonly </a:t>
            </a:r>
            <a:r>
              <a:rPr lang="en-US" sz="1800" dirty="0"/>
              <a:t>believed that the left brain is analytic and </a:t>
            </a:r>
            <a:r>
              <a:rPr lang="en-US" sz="1800" dirty="0" smtClean="0"/>
              <a:t>the </a:t>
            </a:r>
            <a:r>
              <a:rPr lang="en-US" sz="1800" dirty="0"/>
              <a:t>right brain is </a:t>
            </a:r>
            <a:r>
              <a:rPr lang="en-US" sz="1800" dirty="0" smtClean="0"/>
              <a:t>artistic but fMRIs shows that </a:t>
            </a:r>
            <a:r>
              <a:rPr lang="en-US" sz="1800" dirty="0"/>
              <a:t>specialized tasks </a:t>
            </a:r>
            <a:r>
              <a:rPr lang="en-US" sz="1800" dirty="0" smtClean="0"/>
              <a:t>engage </a:t>
            </a:r>
            <a:r>
              <a:rPr lang="en-US" sz="1800" dirty="0"/>
              <a:t>networks </a:t>
            </a:r>
            <a:r>
              <a:rPr lang="en-US" sz="1800" dirty="0" smtClean="0"/>
              <a:t>across </a:t>
            </a:r>
            <a:r>
              <a:rPr lang="en-US" sz="1800" dirty="0"/>
              <a:t>the entire </a:t>
            </a:r>
            <a:r>
              <a:rPr lang="en-US" sz="1800" dirty="0" smtClean="0"/>
              <a:t>brain</a:t>
            </a:r>
          </a:p>
          <a:p>
            <a:r>
              <a:rPr lang="en-US" sz="1800" dirty="0"/>
              <a:t>That each half of the brain can function independently</a:t>
            </a:r>
          </a:p>
          <a:p>
            <a:r>
              <a:rPr lang="en-US" sz="1800" dirty="0" smtClean="0"/>
              <a:t>That while each brain can act independently, with communication they can  work together </a:t>
            </a:r>
          </a:p>
          <a:p>
            <a:r>
              <a:rPr lang="en-US" sz="1800" dirty="0" smtClean="0"/>
              <a:t>That each half of the brain can compensate for the other half </a:t>
            </a:r>
          </a:p>
        </p:txBody>
      </p:sp>
    </p:spTree>
    <p:extLst>
      <p:ext uri="{BB962C8B-B14F-4D97-AF65-F5344CB8AC3E}">
        <p14:creationId xmlns:p14="http://schemas.microsoft.com/office/powerpoint/2010/main" val="1685378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197" y="1831038"/>
            <a:ext cx="343524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467633">
            <a:off x="3852118" y="131748"/>
            <a:ext cx="4364903" cy="25581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42852">
                    <a:lumMod val="60000"/>
                    <a:lumOff val="40000"/>
                  </a:srgbClr>
                </a:solidFill>
                <a:ea typeface="Batang" panose="02030600000101010101" pitchFamily="18" charset="-127"/>
              </a:rPr>
              <a:t>The left hand doesn’t know what the right hand is doing?</a:t>
            </a:r>
          </a:p>
        </p:txBody>
      </p:sp>
      <p:sp>
        <p:nvSpPr>
          <p:cNvPr id="7" name="TextBox 6"/>
          <p:cNvSpPr txBox="1"/>
          <p:nvPr/>
        </p:nvSpPr>
        <p:spPr>
          <a:xfrm>
            <a:off x="1051690" y="4454604"/>
            <a:ext cx="7939910" cy="1969770"/>
          </a:xfrm>
          <a:prstGeom prst="rect">
            <a:avLst/>
          </a:prstGeom>
          <a:noFill/>
        </p:spPr>
        <p:txBody>
          <a:bodyPr wrap="square" rtlCol="0">
            <a:spAutoFit/>
          </a:bodyPr>
          <a:lstStyle/>
          <a:p>
            <a:r>
              <a:rPr lang="en-US" dirty="0">
                <a:solidFill>
                  <a:prstClr val="black"/>
                </a:solidFill>
              </a:rPr>
              <a:t>Dr. </a:t>
            </a:r>
            <a:r>
              <a:rPr lang="en-US" dirty="0" err="1">
                <a:solidFill>
                  <a:prstClr val="black"/>
                </a:solidFill>
              </a:rPr>
              <a:t>Gazziniga</a:t>
            </a:r>
            <a:r>
              <a:rPr lang="en-US" dirty="0">
                <a:solidFill>
                  <a:prstClr val="black"/>
                </a:solidFill>
              </a:rPr>
              <a:t> </a:t>
            </a:r>
            <a:r>
              <a:rPr lang="en-US" dirty="0" smtClean="0">
                <a:solidFill>
                  <a:prstClr val="black"/>
                </a:solidFill>
              </a:rPr>
              <a:t>won a Nobel Prize for his research on split-brains. </a:t>
            </a:r>
          </a:p>
          <a:p>
            <a:r>
              <a:rPr lang="en-US" dirty="0" smtClean="0">
                <a:solidFill>
                  <a:prstClr val="black"/>
                </a:solidFill>
              </a:rPr>
              <a:t>He concludes that a </a:t>
            </a:r>
            <a:r>
              <a:rPr lang="en-US" dirty="0">
                <a:solidFill>
                  <a:prstClr val="black"/>
                </a:solidFill>
              </a:rPr>
              <a:t>final </a:t>
            </a:r>
            <a:r>
              <a:rPr lang="en-US" dirty="0" smtClean="0">
                <a:solidFill>
                  <a:prstClr val="black"/>
                </a:solidFill>
              </a:rPr>
              <a:t>stage pulls </a:t>
            </a:r>
            <a:r>
              <a:rPr lang="en-US" dirty="0">
                <a:solidFill>
                  <a:prstClr val="black"/>
                </a:solidFill>
              </a:rPr>
              <a:t>information </a:t>
            </a:r>
            <a:r>
              <a:rPr lang="en-US" dirty="0" smtClean="0">
                <a:solidFill>
                  <a:prstClr val="black"/>
                </a:solidFill>
              </a:rPr>
              <a:t>together and connects it with the past- what we already know- and in this way we generate explanations and create a story, including our life story</a:t>
            </a:r>
          </a:p>
          <a:p>
            <a:endParaRPr lang="en-US" dirty="0" smtClean="0">
              <a:solidFill>
                <a:prstClr val="black"/>
              </a:solidFill>
            </a:endParaRPr>
          </a:p>
          <a:p>
            <a:r>
              <a:rPr lang="en-US" sz="1600" dirty="0" smtClean="0">
                <a:solidFill>
                  <a:prstClr val="black"/>
                </a:solidFill>
              </a:rPr>
              <a:t>A major founder of the field of Cognitive Neuroscience </a:t>
            </a:r>
          </a:p>
          <a:p>
            <a:r>
              <a:rPr lang="en-US" sz="1600" dirty="0" smtClean="0">
                <a:solidFill>
                  <a:prstClr val="black"/>
                </a:solidFill>
              </a:rPr>
              <a:t>director </a:t>
            </a:r>
            <a:r>
              <a:rPr lang="en-US" sz="1600" dirty="0">
                <a:solidFill>
                  <a:prstClr val="black"/>
                </a:solidFill>
              </a:rPr>
              <a:t>of the SAGE Center for the Study of the Mind at the University of California</a:t>
            </a:r>
          </a:p>
        </p:txBody>
      </p:sp>
      <p:sp>
        <p:nvSpPr>
          <p:cNvPr id="5" name="Rectangle 4"/>
          <p:cNvSpPr/>
          <p:nvPr/>
        </p:nvSpPr>
        <p:spPr>
          <a:xfrm>
            <a:off x="6071258" y="6454481"/>
            <a:ext cx="3518485" cy="276999"/>
          </a:xfrm>
          <a:prstGeom prst="rect">
            <a:avLst/>
          </a:prstGeom>
        </p:spPr>
        <p:txBody>
          <a:bodyPr wrap="square">
            <a:spAutoFit/>
          </a:bodyPr>
          <a:lstStyle/>
          <a:p>
            <a:r>
              <a:rPr lang="en-US" sz="1200" dirty="0">
                <a:solidFill>
                  <a:prstClr val="black"/>
                </a:solidFill>
                <a:hlinkClick r:id="rId4"/>
              </a:rPr>
              <a:t>http://bigthink.com/users/michaelgazzaniga</a:t>
            </a:r>
            <a:endParaRPr lang="en-US" sz="1200" dirty="0">
              <a:solidFill>
                <a:prstClr val="black"/>
              </a:solidFill>
            </a:endParaRPr>
          </a:p>
        </p:txBody>
      </p:sp>
      <p:sp>
        <p:nvSpPr>
          <p:cNvPr id="8" name="Rectangle 7"/>
          <p:cNvSpPr/>
          <p:nvPr/>
        </p:nvSpPr>
        <p:spPr>
          <a:xfrm>
            <a:off x="1141175" y="6434886"/>
            <a:ext cx="5943600" cy="646331"/>
          </a:xfrm>
          <a:prstGeom prst="rect">
            <a:avLst/>
          </a:prstGeom>
        </p:spPr>
        <p:txBody>
          <a:bodyPr wrap="square">
            <a:spAutoFit/>
          </a:bodyPr>
          <a:lstStyle/>
          <a:p>
            <a:r>
              <a:rPr lang="en-US" dirty="0">
                <a:solidFill>
                  <a:prstClr val="black"/>
                </a:solidFill>
                <a:hlinkClick r:id="rId5"/>
              </a:rPr>
              <a:t>http://bigthink.com/videos/your-storytelling-brain-2</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987280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9" y="228600"/>
            <a:ext cx="7620000" cy="7571303"/>
          </a:xfrm>
          <a:prstGeom prst="rect">
            <a:avLst/>
          </a:prstGeom>
        </p:spPr>
        <p:txBody>
          <a:bodyPr wrap="square">
            <a:spAutoFit/>
          </a:bodyPr>
          <a:lstStyle/>
          <a:p>
            <a:r>
              <a:rPr lang="en-US" b="1" dirty="0" smtClean="0">
                <a:solidFill>
                  <a:srgbClr val="0070C0"/>
                </a:solidFill>
                <a:effectLst>
                  <a:outerShdw blurRad="50000" dist="30000" dir="5400000" algn="tl" rotWithShape="0">
                    <a:srgbClr val="000000">
                      <a:alpha val="30000"/>
                    </a:srgbClr>
                  </a:outerShdw>
                </a:effectLst>
              </a:rPr>
              <a:t>Neuropsychology: Left </a:t>
            </a:r>
            <a:r>
              <a:rPr lang="en-US" b="1" dirty="0">
                <a:solidFill>
                  <a:srgbClr val="0070C0"/>
                </a:solidFill>
                <a:effectLst>
                  <a:outerShdw blurRad="50000" dist="30000" dir="5400000" algn="tl" rotWithShape="0">
                    <a:srgbClr val="000000">
                      <a:alpha val="30000"/>
                    </a:srgbClr>
                  </a:outerShdw>
                </a:effectLst>
              </a:rPr>
              <a:t>Brain Narrative (The Interpreter)  </a:t>
            </a:r>
            <a:endParaRPr lang="en-US" b="1" dirty="0" smtClean="0">
              <a:solidFill>
                <a:srgbClr val="0070C0"/>
              </a:solidFill>
              <a:effectLst>
                <a:outerShdw blurRad="50000" dist="30000" dir="5400000" algn="tl" rotWithShape="0">
                  <a:srgbClr val="000000">
                    <a:alpha val="30000"/>
                  </a:srgbClr>
                </a:outerShdw>
              </a:effectLst>
            </a:endParaRPr>
          </a:p>
          <a:p>
            <a:endParaRPr lang="en-US" b="1" dirty="0" smtClean="0">
              <a:solidFill>
                <a:srgbClr val="0070C0"/>
              </a:solidFill>
              <a:effectLst>
                <a:outerShdw blurRad="50000" dist="30000" dir="5400000" algn="tl" rotWithShape="0">
                  <a:srgbClr val="000000">
                    <a:alpha val="30000"/>
                  </a:srgbClr>
                </a:outerShdw>
              </a:effectLst>
            </a:endParaRPr>
          </a:p>
          <a:p>
            <a:pPr marL="285750" indent="-285750">
              <a:buFont typeface="Wingdings" panose="05000000000000000000" pitchFamily="2" charset="2"/>
              <a:buChar char="ü"/>
            </a:pPr>
            <a:r>
              <a:rPr lang="en-US" b="1" dirty="0" smtClean="0">
                <a:solidFill>
                  <a:srgbClr val="0070C0"/>
                </a:solidFill>
                <a:effectLst>
                  <a:outerShdw blurRad="50000" dist="30000" dir="5400000" algn="tl" rotWithShape="0">
                    <a:srgbClr val="000000">
                      <a:alpha val="30000"/>
                    </a:srgbClr>
                  </a:outerShdw>
                </a:effectLst>
              </a:rPr>
              <a:t>similar </a:t>
            </a:r>
            <a:r>
              <a:rPr lang="en-US" b="1" dirty="0">
                <a:solidFill>
                  <a:srgbClr val="0070C0"/>
                </a:solidFill>
                <a:effectLst>
                  <a:outerShdw blurRad="50000" dist="30000" dir="5400000" algn="tl" rotWithShape="0">
                    <a:srgbClr val="000000">
                      <a:alpha val="30000"/>
                    </a:srgbClr>
                  </a:outerShdw>
                </a:effectLst>
              </a:rPr>
              <a:t>to  the theories of Psychology theory of Confabulation</a:t>
            </a:r>
          </a:p>
          <a:p>
            <a:r>
              <a:rPr lang="en-US" b="1" dirty="0">
                <a:solidFill>
                  <a:srgbClr val="0070C0"/>
                </a:solidFill>
                <a:effectLst>
                  <a:outerShdw blurRad="50000" dist="30000" dir="5400000" algn="tl" rotWithShape="0">
                    <a:srgbClr val="000000">
                      <a:alpha val="30000"/>
                    </a:srgbClr>
                  </a:outerShdw>
                </a:effectLst>
              </a:rPr>
              <a:t>    and the Gestalt idea of completion</a:t>
            </a:r>
          </a:p>
          <a:p>
            <a:endParaRPr lang="en-US" b="1" dirty="0">
              <a:solidFill>
                <a:prstClr val="black"/>
              </a:solidFill>
              <a:latin typeface="Verdana, Arial, Helvetica"/>
            </a:endParaRPr>
          </a:p>
          <a:p>
            <a:endParaRPr lang="en-US" b="1" dirty="0" smtClean="0">
              <a:solidFill>
                <a:prstClr val="black"/>
              </a:solidFill>
              <a:latin typeface="Verdana, Arial, Helvetica"/>
            </a:endParaRPr>
          </a:p>
          <a:p>
            <a:r>
              <a:rPr lang="en-US" b="1" dirty="0" smtClean="0">
                <a:solidFill>
                  <a:prstClr val="black"/>
                </a:solidFill>
                <a:latin typeface="Verdana, Arial, Helvetica"/>
              </a:rPr>
              <a:t>The interpreter </a:t>
            </a:r>
            <a:r>
              <a:rPr lang="en-US" b="1" dirty="0">
                <a:solidFill>
                  <a:prstClr val="black"/>
                </a:solidFill>
                <a:latin typeface="Verdana, Arial, Helvetica"/>
              </a:rPr>
              <a:t>in our left </a:t>
            </a:r>
            <a:r>
              <a:rPr lang="en-US" b="1" dirty="0" smtClean="0">
                <a:solidFill>
                  <a:prstClr val="black"/>
                </a:solidFill>
                <a:latin typeface="Verdana, Arial, Helvetica"/>
              </a:rPr>
              <a:t>hemisphere</a:t>
            </a:r>
          </a:p>
          <a:p>
            <a:pPr marL="285750" indent="-285750">
              <a:buFont typeface="Arial" panose="020B0604020202020204" pitchFamily="34" charset="0"/>
              <a:buChar char="•"/>
            </a:pPr>
            <a:r>
              <a:rPr lang="en-US" dirty="0" smtClean="0">
                <a:solidFill>
                  <a:prstClr val="black"/>
                </a:solidFill>
              </a:rPr>
              <a:t>constructs a story about why we act the way we do</a:t>
            </a:r>
          </a:p>
          <a:p>
            <a:pPr marL="285750" indent="-285750">
              <a:buFont typeface="Arial" panose="020B0604020202020204" pitchFamily="34" charset="0"/>
              <a:buChar char="•"/>
            </a:pPr>
            <a:r>
              <a:rPr lang="en-US" dirty="0" smtClean="0">
                <a:solidFill>
                  <a:prstClr val="black"/>
                </a:solidFill>
              </a:rPr>
              <a:t>constructs </a:t>
            </a:r>
            <a:r>
              <a:rPr lang="en-US" dirty="0">
                <a:solidFill>
                  <a:prstClr val="black"/>
                </a:solidFill>
              </a:rPr>
              <a:t>our conscious </a:t>
            </a:r>
            <a:r>
              <a:rPr lang="en-US" dirty="0" smtClean="0">
                <a:solidFill>
                  <a:prstClr val="black"/>
                </a:solidFill>
              </a:rPr>
              <a:t>reality</a:t>
            </a:r>
          </a:p>
          <a:p>
            <a:pPr marL="285750" indent="-285750">
              <a:buFont typeface="Arial" panose="020B0604020202020204" pitchFamily="34" charset="0"/>
              <a:buChar char="•"/>
            </a:pPr>
            <a:r>
              <a:rPr lang="en-US" dirty="0" smtClean="0">
                <a:solidFill>
                  <a:prstClr val="black"/>
                </a:solidFill>
              </a:rPr>
              <a:t>conscious </a:t>
            </a:r>
            <a:r>
              <a:rPr lang="en-US" dirty="0">
                <a:solidFill>
                  <a:prstClr val="black"/>
                </a:solidFill>
              </a:rPr>
              <a:t>life is </a:t>
            </a:r>
            <a:r>
              <a:rPr lang="en-US" dirty="0" smtClean="0">
                <a:solidFill>
                  <a:prstClr val="black"/>
                </a:solidFill>
              </a:rPr>
              <a:t>a (constructed) "afterthought</a:t>
            </a:r>
            <a:r>
              <a:rPr lang="en-US" dirty="0">
                <a:solidFill>
                  <a:prstClr val="black"/>
                </a:solidFill>
              </a:rPr>
              <a:t>" </a:t>
            </a:r>
            <a:endParaRPr lang="en-US" b="1" dirty="0" smtClean="0">
              <a:solidFill>
                <a:prstClr val="black"/>
              </a:solidFill>
            </a:endParaRPr>
          </a:p>
          <a:p>
            <a:endParaRPr lang="en-US" b="1" dirty="0" smtClean="0">
              <a:solidFill>
                <a:prstClr val="black"/>
              </a:solidFill>
            </a:endParaRPr>
          </a:p>
          <a:p>
            <a:r>
              <a:rPr lang="en-US" b="1" dirty="0" smtClean="0">
                <a:solidFill>
                  <a:prstClr val="black"/>
                </a:solidFill>
              </a:rPr>
              <a:t>Thousands/millions </a:t>
            </a:r>
            <a:r>
              <a:rPr lang="en-US" b="1" dirty="0">
                <a:solidFill>
                  <a:prstClr val="black"/>
                </a:solidFill>
              </a:rPr>
              <a:t>of brain activities are relatively independent of </a:t>
            </a:r>
            <a:r>
              <a:rPr lang="en-US" b="1" dirty="0" smtClean="0">
                <a:solidFill>
                  <a:prstClr val="black"/>
                </a:solidFill>
              </a:rPr>
              <a:t>independent of one </a:t>
            </a:r>
            <a:r>
              <a:rPr lang="en-US" b="1" dirty="0">
                <a:solidFill>
                  <a:prstClr val="black"/>
                </a:solidFill>
              </a:rPr>
              <a:t>another </a:t>
            </a:r>
          </a:p>
          <a:p>
            <a:pPr marL="285750" indent="-285750">
              <a:buFont typeface="Arial" panose="020B0604020202020204" pitchFamily="34" charset="0"/>
              <a:buChar char="•"/>
            </a:pPr>
            <a:r>
              <a:rPr lang="en-US" dirty="0">
                <a:solidFill>
                  <a:prstClr val="black"/>
                </a:solidFill>
              </a:rPr>
              <a:t>outside the realm of conscious experience.  </a:t>
            </a:r>
          </a:p>
          <a:p>
            <a:pPr marL="285750" indent="-285750">
              <a:buFont typeface="Arial" panose="020B0604020202020204" pitchFamily="34" charset="0"/>
              <a:buChar char="•"/>
            </a:pPr>
            <a:r>
              <a:rPr lang="en-US" dirty="0">
                <a:solidFill>
                  <a:prstClr val="black"/>
                </a:solidFill>
              </a:rPr>
              <a:t>they affect body movements, emotions, thoughts, </a:t>
            </a:r>
            <a:r>
              <a:rPr lang="en-US" dirty="0" smtClean="0">
                <a:solidFill>
                  <a:prstClr val="black"/>
                </a:solidFill>
              </a:rPr>
              <a:t>....</a:t>
            </a:r>
            <a:r>
              <a:rPr lang="en-US" dirty="0">
                <a:solidFill>
                  <a:prstClr val="black"/>
                </a:solidFill>
              </a:rPr>
              <a:t> </a:t>
            </a:r>
            <a:endParaRPr lang="en-US" dirty="0" smtClean="0">
              <a:solidFill>
                <a:prstClr val="black"/>
              </a:solidFill>
            </a:endParaRPr>
          </a:p>
          <a:p>
            <a:endParaRPr lang="en-US" dirty="0" smtClean="0">
              <a:solidFill>
                <a:prstClr val="black"/>
              </a:solidFill>
            </a:endParaRPr>
          </a:p>
          <a:p>
            <a:r>
              <a:rPr lang="en-US" dirty="0" smtClean="0">
                <a:solidFill>
                  <a:prstClr val="black"/>
                </a:solidFill>
              </a:rPr>
              <a:t>However, once the </a:t>
            </a:r>
            <a:r>
              <a:rPr lang="en-US" dirty="0">
                <a:solidFill>
                  <a:prstClr val="black"/>
                </a:solidFill>
              </a:rPr>
              <a:t>brain </a:t>
            </a:r>
            <a:r>
              <a:rPr lang="en-US" dirty="0" smtClean="0">
                <a:solidFill>
                  <a:prstClr val="black"/>
                </a:solidFill>
              </a:rPr>
              <a:t>activity is </a:t>
            </a:r>
            <a:r>
              <a:rPr lang="en-US" dirty="0">
                <a:solidFill>
                  <a:prstClr val="black"/>
                </a:solidFill>
              </a:rPr>
              <a:t>expressed,  the expressions become events that the conscious system takes note of and that the interpreter must explain.</a:t>
            </a:r>
          </a:p>
          <a:p>
            <a:pPr marL="285750" indent="-285750">
              <a:buFont typeface="Arial" panose="020B0604020202020204" pitchFamily="34" charset="0"/>
              <a:buChar char="•"/>
            </a:pPr>
            <a:endParaRPr lang="en-US" dirty="0">
              <a:solidFill>
                <a:prstClr val="black"/>
              </a:solidFill>
            </a:endParaRPr>
          </a:p>
          <a:p>
            <a:endParaRPr lang="en-US" dirty="0" smtClean="0">
              <a:solidFill>
                <a:prstClr val="black"/>
              </a:solidFill>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smtClean="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b="1" dirty="0" smtClean="0">
              <a:solidFill>
                <a:prstClr val="black"/>
              </a:solidFill>
              <a:latin typeface="Verdana, Arial, Helvetica"/>
            </a:endParaRPr>
          </a:p>
          <a:p>
            <a:endParaRPr lang="en-US" b="1" dirty="0">
              <a:solidFill>
                <a:prstClr val="black"/>
              </a:solidFill>
              <a:latin typeface="Verdana, Arial, Helvetica"/>
            </a:endParaRPr>
          </a:p>
          <a:p>
            <a:pPr marL="285750" indent="-285750">
              <a:buFont typeface="Wingdings" panose="05000000000000000000" pitchFamily="2" charset="2"/>
              <a:buChar char="ü"/>
            </a:pPr>
            <a:endParaRPr lang="en-US" b="1" dirty="0" smtClean="0">
              <a:solidFill>
                <a:srgbClr val="0070C0"/>
              </a:solidFill>
              <a:effectLst>
                <a:outerShdw blurRad="50000" dist="30000" dir="5400000" algn="tl" rotWithShape="0">
                  <a:srgbClr val="000000">
                    <a:alpha val="30000"/>
                  </a:srgbClr>
                </a:outerShdw>
              </a:effectLst>
            </a:endParaRPr>
          </a:p>
          <a:p>
            <a:pPr marL="285750" indent="-285750">
              <a:buFont typeface="Wingdings" panose="05000000000000000000" pitchFamily="2" charset="2"/>
              <a:buChar char="ü"/>
            </a:pPr>
            <a:endParaRPr lang="en-US" b="1" dirty="0">
              <a:solidFill>
                <a:srgbClr val="0070C0"/>
              </a:solidFill>
              <a:effectLst>
                <a:outerShdw blurRad="50000" dist="30000" dir="5400000" algn="tl" rotWithShape="0">
                  <a:srgbClr val="000000">
                    <a:alpha val="30000"/>
                  </a:srgbClr>
                </a:outerShdw>
              </a:effectLst>
            </a:endParaRPr>
          </a:p>
        </p:txBody>
      </p:sp>
      <p:sp>
        <p:nvSpPr>
          <p:cNvPr id="7" name="Rectangle 6"/>
          <p:cNvSpPr/>
          <p:nvPr/>
        </p:nvSpPr>
        <p:spPr>
          <a:xfrm>
            <a:off x="1164770" y="5105400"/>
            <a:ext cx="5414283" cy="1477328"/>
          </a:xfrm>
          <a:prstGeom prst="rect">
            <a:avLst/>
          </a:prstGeom>
        </p:spPr>
        <p:txBody>
          <a:bodyPr wrap="square">
            <a:spAutoFit/>
          </a:bodyPr>
          <a:lstStyle/>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157" y="1143000"/>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8761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12000">
              <a:srgbClr val="0070C0"/>
            </a:gs>
            <a:gs pos="45000">
              <a:srgbClr val="FFFF00"/>
            </a:gs>
            <a:gs pos="64000">
              <a:srgbClr val="01A78F"/>
            </a:gs>
            <a:gs pos="91000">
              <a:srgbClr val="3366FF"/>
            </a:gs>
          </a:gsLst>
          <a:lin ang="7800000" scaled="0"/>
          <a:tileRect/>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44050"/>
            <a:ext cx="2925076"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1963967">
            <a:off x="3193412" y="325090"/>
            <a:ext cx="4627097" cy="30239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80A">
                  <a:lumMod val="20000"/>
                  <a:lumOff val="80000"/>
                </a:srgbClr>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4709">
            <a:off x="4459115" y="792149"/>
            <a:ext cx="2447016" cy="177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4345" y="3810000"/>
            <a:ext cx="4953000" cy="1569660"/>
          </a:xfrm>
          <a:prstGeom prst="rect">
            <a:avLst/>
          </a:prstGeom>
          <a:noFill/>
        </p:spPr>
        <p:txBody>
          <a:bodyPr wrap="square" rtlCol="0">
            <a:spAutoFit/>
          </a:bodyPr>
          <a:lstStyle/>
          <a:p>
            <a:endParaRPr lang="en-US" sz="2000" dirty="0">
              <a:solidFill>
                <a:prstClr val="black"/>
              </a:solidFill>
            </a:endParaRPr>
          </a:p>
          <a:p>
            <a:endParaRPr lang="en-US" dirty="0">
              <a:solidFill>
                <a:prstClr val="black"/>
              </a:solidFill>
            </a:endParaRPr>
          </a:p>
          <a:p>
            <a:r>
              <a:rPr lang="en-US" sz="2000" dirty="0" smtClean="0">
                <a:solidFill>
                  <a:prstClr val="black"/>
                </a:solidFill>
              </a:rPr>
              <a:t>Dr. Michael S. </a:t>
            </a:r>
            <a:r>
              <a:rPr lang="en-US" sz="2000" dirty="0" err="1" smtClean="0">
                <a:solidFill>
                  <a:prstClr val="black"/>
                </a:solidFill>
              </a:rPr>
              <a:t>Gazzaniga</a:t>
            </a:r>
            <a:r>
              <a:rPr lang="en-US" sz="2000" dirty="0" smtClean="0">
                <a:solidFill>
                  <a:prstClr val="black"/>
                </a:solidFill>
              </a:rPr>
              <a:t>:  Hmmm</a:t>
            </a:r>
            <a:r>
              <a:rPr lang="en-US" sz="2000" dirty="0">
                <a:solidFill>
                  <a:prstClr val="black"/>
                </a:solidFill>
              </a:rPr>
              <a:t>.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Who’s </a:t>
            </a:r>
            <a:r>
              <a:rPr lang="en-US" sz="2000" dirty="0">
                <a:solidFill>
                  <a:prstClr val="black"/>
                </a:solidFill>
              </a:rPr>
              <a:t>driving the submarine?</a:t>
            </a:r>
          </a:p>
          <a:p>
            <a:r>
              <a:rPr lang="en-US" dirty="0">
                <a:solidFill>
                  <a:prstClr val="black"/>
                </a:solidFill>
              </a:rPr>
              <a:t>    </a:t>
            </a:r>
          </a:p>
        </p:txBody>
      </p:sp>
      <p:sp>
        <p:nvSpPr>
          <p:cNvPr id="2" name="Rectangle 1"/>
          <p:cNvSpPr/>
          <p:nvPr/>
        </p:nvSpPr>
        <p:spPr>
          <a:xfrm>
            <a:off x="3954345" y="6019800"/>
            <a:ext cx="4953000" cy="923330"/>
          </a:xfrm>
          <a:prstGeom prst="rect">
            <a:avLst/>
          </a:prstGeom>
        </p:spPr>
        <p:txBody>
          <a:bodyPr wrap="square">
            <a:spAutoFit/>
          </a:bodyPr>
          <a:lstStyle/>
          <a:p>
            <a:r>
              <a:rPr lang="en-US" dirty="0">
                <a:solidFill>
                  <a:srgbClr val="292934"/>
                </a:solidFill>
                <a:hlinkClick r:id="rId5"/>
              </a:rPr>
              <a:t>https://</a:t>
            </a:r>
            <a:r>
              <a:rPr lang="en-US" dirty="0" smtClean="0">
                <a:solidFill>
                  <a:srgbClr val="292934"/>
                </a:solidFill>
                <a:hlinkClick r:id="rId5"/>
              </a:rPr>
              <a:t>www.youtube.com/watch?v=m2x-0_yXvZk</a:t>
            </a:r>
            <a:endParaRPr lang="en-US" dirty="0" smtClean="0">
              <a:solidFill>
                <a:srgbClr val="292934"/>
              </a:solidFill>
            </a:endParaRPr>
          </a:p>
          <a:p>
            <a:r>
              <a:rPr lang="en-US" dirty="0">
                <a:solidFill>
                  <a:srgbClr val="292934"/>
                </a:solidFill>
                <a:hlinkClick r:id="rId6"/>
              </a:rPr>
              <a:t>https://</a:t>
            </a:r>
            <a:r>
              <a:rPr lang="en-US" dirty="0" smtClean="0">
                <a:solidFill>
                  <a:srgbClr val="292934"/>
                </a:solidFill>
                <a:hlinkClick r:id="rId6"/>
              </a:rPr>
              <a:t>www.youtube.com/watch?v=FZLIcQf47TQ</a:t>
            </a:r>
            <a:endParaRPr lang="en-US" dirty="0" smtClean="0">
              <a:solidFill>
                <a:srgbClr val="292934"/>
              </a:solidFill>
            </a:endParaRPr>
          </a:p>
          <a:p>
            <a:endParaRPr lang="en-US" dirty="0">
              <a:solidFill>
                <a:srgbClr val="292934"/>
              </a:solidFill>
            </a:endParaRPr>
          </a:p>
        </p:txBody>
      </p:sp>
    </p:spTree>
    <p:extLst>
      <p:ext uri="{BB962C8B-B14F-4D97-AF65-F5344CB8AC3E}">
        <p14:creationId xmlns:p14="http://schemas.microsoft.com/office/powerpoint/2010/main" val="3435157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50257" y="1447800"/>
            <a:ext cx="3746501" cy="3649134"/>
          </a:xfrm>
        </p:spPr>
        <p:txBody>
          <a:bodyPr/>
          <a:lstStyle/>
          <a:p>
            <a:pPr>
              <a:buNone/>
            </a:pPr>
            <a:endParaRPr lang="en-US" dirty="0" smtClean="0"/>
          </a:p>
          <a:p>
            <a:pPr>
              <a:buNone/>
            </a:pPr>
            <a:endParaRPr lang="en-US" sz="2000" dirty="0" smtClean="0"/>
          </a:p>
          <a:p>
            <a:pPr>
              <a:buNone/>
            </a:pPr>
            <a:r>
              <a:rPr lang="en-US" sz="2000" dirty="0" smtClean="0"/>
              <a:t>Coma means deep sleep- </a:t>
            </a:r>
          </a:p>
          <a:p>
            <a:pPr lvl="1"/>
            <a:r>
              <a:rPr lang="en-US" sz="2000" dirty="0" smtClean="0"/>
              <a:t>but is it deep sleep?</a:t>
            </a:r>
            <a:endParaRPr lang="en-US" sz="2000" dirty="0"/>
          </a:p>
        </p:txBody>
      </p:sp>
      <p:pic>
        <p:nvPicPr>
          <p:cNvPr id="10" name="Picture 9" descr="what is a coam.jpeg"/>
          <p:cNvPicPr>
            <a:picLocks noChangeAspect="1"/>
          </p:cNvPicPr>
          <p:nvPr/>
        </p:nvPicPr>
        <p:blipFill>
          <a:blip r:embed="rId3" cstate="print"/>
          <a:stretch>
            <a:fillRect/>
          </a:stretch>
        </p:blipFill>
        <p:spPr>
          <a:xfrm>
            <a:off x="1161143" y="762000"/>
            <a:ext cx="4630057" cy="1676400"/>
          </a:xfrm>
          <a:prstGeom prst="rect">
            <a:avLst/>
          </a:prstGeom>
        </p:spPr>
      </p:pic>
    </p:spTree>
    <p:extLst>
      <p:ext uri="{BB962C8B-B14F-4D97-AF65-F5344CB8AC3E}">
        <p14:creationId xmlns:p14="http://schemas.microsoft.com/office/powerpoint/2010/main" val="23989530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81000" y="1447800"/>
            <a:ext cx="8839199" cy="5562600"/>
          </a:xfrm>
        </p:spPr>
        <p:txBody>
          <a:bodyPr>
            <a:normAutofit fontScale="70000" lnSpcReduction="20000"/>
          </a:bodyPr>
          <a:lstStyle/>
          <a:p>
            <a:pPr>
              <a:buNone/>
            </a:pPr>
            <a:endParaRPr lang="en-US" dirty="0" smtClean="0"/>
          </a:p>
          <a:p>
            <a:pPr>
              <a:buNone/>
            </a:pPr>
            <a:endParaRPr lang="en-US" sz="3300" dirty="0" smtClean="0"/>
          </a:p>
          <a:p>
            <a:r>
              <a:rPr lang="en-US" sz="3300" dirty="0" smtClean="0"/>
              <a:t>Coma derives </a:t>
            </a:r>
            <a:r>
              <a:rPr lang="en-US" sz="3300" dirty="0"/>
              <a:t>from the ancient Greek word for </a:t>
            </a:r>
            <a:r>
              <a:rPr lang="en-US" sz="3300" dirty="0" smtClean="0"/>
              <a:t>sleep</a:t>
            </a:r>
          </a:p>
          <a:p>
            <a:r>
              <a:rPr lang="en-US" sz="3300" dirty="0" smtClean="0"/>
              <a:t>Coma is when a comatose </a:t>
            </a:r>
            <a:r>
              <a:rPr lang="en-US" sz="3300" dirty="0"/>
              <a:t>person lies unmoving, except for shallow breathing, indefinitely.  </a:t>
            </a:r>
            <a:endParaRPr lang="en-US" sz="3300" dirty="0" smtClean="0"/>
          </a:p>
          <a:p>
            <a:r>
              <a:rPr lang="en-US" sz="3300" dirty="0" smtClean="0"/>
              <a:t>People </a:t>
            </a:r>
            <a:r>
              <a:rPr lang="en-US" sz="3300" dirty="0"/>
              <a:t>can be in comas for a few hours up to years.  </a:t>
            </a:r>
            <a:endParaRPr lang="en-US" sz="3300" dirty="0" smtClean="0"/>
          </a:p>
          <a:p>
            <a:r>
              <a:rPr lang="en-US" sz="3300" dirty="0" smtClean="0"/>
              <a:t>They </a:t>
            </a:r>
            <a:r>
              <a:rPr lang="en-US" sz="3300" dirty="0"/>
              <a:t>appear dead to the outside world, except upon close inspection</a:t>
            </a:r>
            <a:r>
              <a:rPr lang="en-US" sz="3300" dirty="0" smtClean="0"/>
              <a:t>.</a:t>
            </a:r>
          </a:p>
          <a:p>
            <a:r>
              <a:rPr lang="en-US" sz="3300" dirty="0" smtClean="0"/>
              <a:t>Usually caused by trauma or brain injury</a:t>
            </a:r>
          </a:p>
          <a:p>
            <a:r>
              <a:rPr lang="en-US" sz="3300" dirty="0" smtClean="0"/>
              <a:t>When there is healing it’s a slow process</a:t>
            </a:r>
          </a:p>
          <a:p>
            <a:r>
              <a:rPr lang="en-US" sz="3300" dirty="0" smtClean="0"/>
              <a:t>Coma patients do not have the same signs as a person who’s asleep</a:t>
            </a:r>
          </a:p>
          <a:p>
            <a:r>
              <a:rPr lang="en-US" sz="3300" dirty="0" smtClean="0"/>
              <a:t>EEG is not consistent with sleep</a:t>
            </a:r>
          </a:p>
          <a:p>
            <a:r>
              <a:rPr lang="en-US" sz="3300" dirty="0" smtClean="0"/>
              <a:t>Cannot be woken up- Medical </a:t>
            </a:r>
            <a:r>
              <a:rPr lang="en-US" sz="3300" dirty="0"/>
              <a:t>intervention is required to maintain </a:t>
            </a:r>
            <a:r>
              <a:rPr lang="en-US" sz="3300" dirty="0" smtClean="0"/>
              <a:t>life (nutrients intravenously)</a:t>
            </a:r>
          </a:p>
          <a:p>
            <a:r>
              <a:rPr lang="en-US" sz="3300" dirty="0" smtClean="0"/>
              <a:t>There have been recent cases where a coma </a:t>
            </a:r>
            <a:r>
              <a:rPr lang="en-US" sz="3300" dirty="0"/>
              <a:t>patients can actually hear and remember things people say to them when they are in the coma.  </a:t>
            </a:r>
          </a:p>
          <a:p>
            <a:pPr lvl="1"/>
            <a:endParaRPr lang="en-US" sz="2000" dirty="0"/>
          </a:p>
        </p:txBody>
      </p:sp>
      <p:pic>
        <p:nvPicPr>
          <p:cNvPr id="10" name="Picture 9" descr="what is a coam.jpeg"/>
          <p:cNvPicPr>
            <a:picLocks noChangeAspect="1"/>
          </p:cNvPicPr>
          <p:nvPr/>
        </p:nvPicPr>
        <p:blipFill>
          <a:blip r:embed="rId3" cstate="print"/>
          <a:stretch>
            <a:fillRect/>
          </a:stretch>
        </p:blipFill>
        <p:spPr>
          <a:xfrm>
            <a:off x="381000" y="394291"/>
            <a:ext cx="3998686" cy="1447800"/>
          </a:xfrm>
          <a:prstGeom prst="rect">
            <a:avLst/>
          </a:prstGeom>
        </p:spPr>
      </p:pic>
    </p:spTree>
    <p:extLst>
      <p:ext uri="{BB962C8B-B14F-4D97-AF65-F5344CB8AC3E}">
        <p14:creationId xmlns:p14="http://schemas.microsoft.com/office/powerpoint/2010/main" val="50261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362200" y="6292649"/>
            <a:ext cx="8070156" cy="430887"/>
          </a:xfrm>
          <a:prstGeom prst="rect">
            <a:avLst/>
          </a:prstGeom>
          <a:noFill/>
        </p:spPr>
        <p:txBody>
          <a:bodyPr wrap="square" rtlCol="0">
            <a:spAutoFit/>
          </a:bodyPr>
          <a:lstStyle/>
          <a:p>
            <a:r>
              <a:rPr lang="en-US" sz="1100" dirty="0">
                <a:solidFill>
                  <a:prstClr val="black"/>
                </a:solidFill>
                <a:hlinkClick r:id="rId3"/>
              </a:rPr>
              <a:t>http://www.scientificamerican.com/article/do-brain-scans-comatose-patients-reveal-conscious-state</a:t>
            </a:r>
            <a:r>
              <a:rPr lang="en-US" sz="1100" dirty="0" smtClean="0">
                <a:solidFill>
                  <a:prstClr val="black"/>
                </a:solidFill>
                <a:hlinkClick r:id="rId3"/>
              </a:rPr>
              <a:t>/</a:t>
            </a:r>
            <a:endParaRPr lang="en-US" sz="1100" dirty="0" smtClean="0">
              <a:solidFill>
                <a:prstClr val="black"/>
              </a:solidFill>
            </a:endParaRPr>
          </a:p>
          <a:p>
            <a:endParaRPr lang="en-US" sz="1100" dirty="0">
              <a:solidFill>
                <a:prstClr val="black"/>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962400"/>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52020" y="2105561"/>
            <a:ext cx="4572000" cy="1323439"/>
          </a:xfrm>
          <a:prstGeom prst="rect">
            <a:avLst/>
          </a:prstGeom>
        </p:spPr>
        <p:txBody>
          <a:bodyPr>
            <a:spAutoFit/>
          </a:bodyPr>
          <a:lstStyle/>
          <a:p>
            <a:r>
              <a:rPr lang="en-US" sz="4000" b="1" cap="all" dirty="0">
                <a:solidFill>
                  <a:srgbClr val="69676D">
                    <a:satMod val="130000"/>
                  </a:srgbClr>
                </a:solidFill>
                <a:effectLst>
                  <a:outerShdw blurRad="50000" dist="30000" dir="5400000" algn="tl" rotWithShape="0">
                    <a:srgbClr val="000000">
                      <a:alpha val="30000"/>
                    </a:srgbClr>
                  </a:outerShdw>
                </a:effectLst>
              </a:rPr>
              <a:t>Coma patients</a:t>
            </a:r>
            <a:endParaRPr lang="en-US" dirty="0">
              <a:solidFill>
                <a:prstClr val="black"/>
              </a:solidFill>
            </a:endParaRPr>
          </a:p>
        </p:txBody>
      </p:sp>
    </p:spTree>
    <p:extLst>
      <p:ext uri="{BB962C8B-B14F-4D97-AF65-F5344CB8AC3E}">
        <p14:creationId xmlns:p14="http://schemas.microsoft.com/office/powerpoint/2010/main" val="2303485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5718" y="5867400"/>
            <a:ext cx="7772400" cy="553998"/>
          </a:xfrm>
          <a:prstGeom prst="rect">
            <a:avLst/>
          </a:prstGeom>
        </p:spPr>
        <p:txBody>
          <a:bodyPr wrap="square">
            <a:spAutoFit/>
          </a:bodyPr>
          <a:lstStyle/>
          <a:p>
            <a:r>
              <a:rPr lang="en-US" sz="1200" dirty="0">
                <a:solidFill>
                  <a:prstClr val="black"/>
                </a:solidFill>
                <a:hlinkClick r:id="rId2"/>
              </a:rPr>
              <a:t>http://www.youtube.com/watch?v=KSKIkXvqruI&amp;list=UUbDdmTlTwoCUx2p7nScbUCw&amp;index=4&amp;feature=plcp</a:t>
            </a:r>
            <a:endParaRPr lang="en-US" sz="1200" dirty="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3429000"/>
            <a:ext cx="1715430" cy="1373711"/>
          </a:xfrm>
          <a:prstGeom prst="rect">
            <a:avLst/>
          </a:prstGeom>
        </p:spPr>
      </p:pic>
      <p:sp>
        <p:nvSpPr>
          <p:cNvPr id="3" name="TextBox 2"/>
          <p:cNvSpPr txBox="1"/>
          <p:nvPr/>
        </p:nvSpPr>
        <p:spPr>
          <a:xfrm>
            <a:off x="1063337" y="6052066"/>
            <a:ext cx="8229600" cy="954107"/>
          </a:xfrm>
          <a:prstGeom prst="rect">
            <a:avLst/>
          </a:prstGeom>
          <a:noFill/>
        </p:spPr>
        <p:txBody>
          <a:bodyPr wrap="square" rtlCol="0">
            <a:spAutoFit/>
          </a:bodyPr>
          <a:lstStyle/>
          <a:p>
            <a:endParaRPr lang="en-US" sz="1400" dirty="0" smtClean="0">
              <a:solidFill>
                <a:prstClr val="black"/>
              </a:solidFill>
            </a:endParaRPr>
          </a:p>
          <a:p>
            <a:r>
              <a:rPr lang="en-US" sz="1400" dirty="0" smtClean="0">
                <a:solidFill>
                  <a:prstClr val="black"/>
                </a:solidFill>
              </a:rPr>
              <a:t>Alice </a:t>
            </a:r>
            <a:r>
              <a:rPr lang="en-US" sz="1400" dirty="0">
                <a:solidFill>
                  <a:prstClr val="black"/>
                </a:solidFill>
              </a:rPr>
              <a:t>in Wonderland </a:t>
            </a:r>
            <a:r>
              <a:rPr lang="en-US" sz="1400" dirty="0">
                <a:solidFill>
                  <a:srgbClr val="002060"/>
                </a:solidFill>
                <a:hlinkClick r:id="rId4"/>
              </a:rPr>
              <a:t>https://www.youtube.com/watch?v=1BWWkXdOui4&amp;index=5&amp;list=UUbDdmTlTwoCUx2p7nScbUCw</a:t>
            </a:r>
            <a:endParaRPr lang="en-US" sz="1400" dirty="0">
              <a:solidFill>
                <a:srgbClr val="002060"/>
              </a:solidFill>
            </a:endParaRPr>
          </a:p>
          <a:p>
            <a:endParaRPr lang="en-US" sz="1400" dirty="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a:solidFill>
                  <a:prstClr val="black"/>
                </a:solidFill>
              </a:rPr>
              <a:t>MRI: your brain watching a movie</a:t>
            </a:r>
          </a:p>
        </p:txBody>
      </p:sp>
      <p:sp>
        <p:nvSpPr>
          <p:cNvPr id="7" name="Rectangle 6"/>
          <p:cNvSpPr/>
          <p:nvPr/>
        </p:nvSpPr>
        <p:spPr>
          <a:xfrm>
            <a:off x="1084521" y="5556142"/>
            <a:ext cx="797654" cy="369332"/>
          </a:xfrm>
          <a:prstGeom prst="rect">
            <a:avLst/>
          </a:prstGeom>
        </p:spPr>
        <p:txBody>
          <a:bodyPr wrap="none">
            <a:spAutoFit/>
          </a:bodyPr>
          <a:lstStyle/>
          <a:p>
            <a:r>
              <a:rPr lang="en-US" dirty="0">
                <a:solidFill>
                  <a:prstClr val="black"/>
                </a:solidFill>
              </a:rPr>
              <a:t>Avatar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934200"/>
            <a:ext cx="17068800" cy="1900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5733"/>
          <a:stretch/>
        </p:blipFill>
        <p:spPr bwMode="auto">
          <a:xfrm>
            <a:off x="2362200" y="2133600"/>
            <a:ext cx="1485900" cy="1741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374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590800" y="2133600"/>
            <a:ext cx="6400800" cy="2286000"/>
          </a:xfrm>
        </p:spPr>
        <p:txBody>
          <a:bodyPr/>
          <a:lstStyle/>
          <a:p>
            <a:r>
              <a:rPr lang="en-US" dirty="0" smtClean="0">
                <a:solidFill>
                  <a:schemeClr val="accent5">
                    <a:lumMod val="50000"/>
                  </a:schemeClr>
                </a:solidFill>
              </a:rPr>
              <a:t>Is it possible to share Thoughts and dreams?</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420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ll_l.jpg"/>
          <p:cNvPicPr>
            <a:picLocks noGrp="1" noChangeAspect="1"/>
          </p:cNvPicPr>
          <p:nvPr>
            <p:ph idx="1"/>
          </p:nvPr>
        </p:nvPicPr>
        <p:blipFill>
          <a:blip r:embed="rId2" cstate="print"/>
          <a:stretch>
            <a:fillRect/>
          </a:stretch>
        </p:blipFill>
        <p:spPr>
          <a:xfrm>
            <a:off x="3581400" y="1981200"/>
            <a:ext cx="3048000" cy="2286000"/>
          </a:xfrm>
        </p:spPr>
      </p:pic>
    </p:spTree>
    <p:extLst>
      <p:ext uri="{BB962C8B-B14F-4D97-AF65-F5344CB8AC3E}">
        <p14:creationId xmlns:p14="http://schemas.microsoft.com/office/powerpoint/2010/main" val="42345063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18315743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a:solidFill>
                  <a:prstClr val="black"/>
                </a:solidFill>
              </a:rPr>
              <a:t>Prefrontal Cortex (blue)</a:t>
            </a:r>
          </a:p>
          <a:p>
            <a:r>
              <a:rPr lang="en-US" sz="2000" dirty="0">
                <a:solidFill>
                  <a:prstClr val="black"/>
                </a:solidFill>
              </a:rPr>
              <a:t>    &amp; the Central Executive</a:t>
            </a:r>
          </a:p>
          <a:p>
            <a:endParaRPr lang="en-US" sz="2000" dirty="0">
              <a:solidFill>
                <a:prstClr val="black"/>
              </a:solidFill>
            </a:endParaRPr>
          </a:p>
          <a:p>
            <a:r>
              <a:rPr lang="en-US" sz="2000" dirty="0">
                <a:solidFill>
                  <a:prstClr val="black"/>
                </a:solidFill>
              </a:rPr>
              <a:t>Striatum  (red)</a:t>
            </a:r>
          </a:p>
          <a:p>
            <a:r>
              <a:rPr lang="en-US" sz="2000" dirty="0">
                <a:solidFill>
                  <a:prstClr val="black"/>
                </a:solidFill>
              </a:rPr>
              <a:t>Memory formation</a:t>
            </a:r>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a:spcBef>
                <a:spcPts val="600"/>
              </a:spcBef>
              <a:buClr>
                <a:srgbClr val="4F81BD"/>
              </a:buClr>
              <a:buSzPct val="80000"/>
              <a:defRPr/>
            </a:pPr>
            <a:r>
              <a:rPr lang="en-US" sz="1400" dirty="0">
                <a:solidFill>
                  <a:srgbClr val="1F497D">
                    <a:shade val="30000"/>
                    <a:satMod val="150000"/>
                  </a:srgbClr>
                </a:solidFill>
              </a:rPr>
              <a:t>When learning,  the brain produces beta waves. </a:t>
            </a:r>
          </a:p>
          <a:p>
            <a:pPr marL="27432">
              <a:spcBef>
                <a:spcPts val="600"/>
              </a:spcBef>
              <a:buClr>
                <a:srgbClr val="4F81BD"/>
              </a:buClr>
              <a:buSzPct val="80000"/>
              <a:defRPr/>
            </a:pPr>
            <a:r>
              <a:rPr lang="en-US" sz="1400" dirty="0">
                <a:solidFill>
                  <a:srgbClr val="1F497D">
                    <a:shade val="30000"/>
                    <a:satMod val="150000"/>
                  </a:srgbClr>
                </a:solidFill>
              </a:rPr>
              <a:t>The striatum activates first, sees the pieces of the puzzle, then the prefrontal cortex  puts the pieces together, working in sync with the striatum. </a:t>
            </a:r>
          </a:p>
        </p:txBody>
      </p:sp>
    </p:spTree>
    <p:extLst>
      <p:ext uri="{BB962C8B-B14F-4D97-AF65-F5344CB8AC3E}">
        <p14:creationId xmlns:p14="http://schemas.microsoft.com/office/powerpoint/2010/main" val="187920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2674122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989667"/>
            <a:ext cx="5398295" cy="2421464"/>
          </a:xfrm>
        </p:spPr>
        <p:txBody>
          <a:bodyPr>
            <a:normAutofit/>
          </a:bodyPr>
          <a:lstStyle/>
          <a:p>
            <a:r>
              <a:rPr lang="en-US" sz="2800" dirty="0"/>
              <a:t>Where the wild things are</a:t>
            </a:r>
          </a:p>
        </p:txBody>
      </p:sp>
      <p:sp>
        <p:nvSpPr>
          <p:cNvPr id="3" name="Subtitle 2"/>
          <p:cNvSpPr>
            <a:spLocks noGrp="1"/>
          </p:cNvSpPr>
          <p:nvPr>
            <p:ph type="subTitle" idx="1"/>
          </p:nvPr>
        </p:nvSpPr>
        <p:spPr>
          <a:xfrm>
            <a:off x="1524000" y="6019800"/>
            <a:ext cx="6744586" cy="1405467"/>
          </a:xfrm>
        </p:spPr>
        <p:txBody>
          <a:bodyPr/>
          <a:lstStyle/>
          <a:p>
            <a:r>
              <a:rPr lang="en-US" sz="1200" dirty="0">
                <a:hlinkClick r:id="rId2"/>
              </a:rPr>
              <a:t>https://</a:t>
            </a:r>
            <a:r>
              <a:rPr lang="en-US" sz="1200" dirty="0" smtClean="0">
                <a:hlinkClick r:id="rId2"/>
              </a:rPr>
              <a:t>www.youtube.com/watch?v=uNJPSc_4RCI</a:t>
            </a:r>
          </a:p>
          <a:p>
            <a:r>
              <a:rPr lang="en-US" sz="1200" dirty="0" smtClean="0">
                <a:hlinkClick r:id="rId2"/>
              </a:rPr>
              <a:t>http</a:t>
            </a:r>
            <a:r>
              <a:rPr lang="en-US" sz="1200" dirty="0">
                <a:hlinkClick r:id="rId2"/>
              </a:rPr>
              <a:t>://</a:t>
            </a:r>
            <a:r>
              <a:rPr lang="en-US" sz="1200" dirty="0" smtClean="0">
                <a:hlinkClick r:id="rId2"/>
              </a:rPr>
              <a:t>www.traileraddict.com/trailer/where-the-wild-things-are/feature-trailer</a:t>
            </a:r>
            <a:endParaRPr lang="en-US" sz="1200" dirty="0" smtClean="0"/>
          </a:p>
          <a:p>
            <a:endParaRPr lang="en-US" sz="1200" dirty="0" smtClean="0"/>
          </a:p>
          <a:p>
            <a:endParaRPr lang="en-US" sz="1200" dirty="0"/>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838200"/>
            <a:ext cx="1755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399"/>
            <a:ext cx="19637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5105400"/>
            <a:ext cx="184731"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4066526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947672" lvl="8" indent="0">
              <a:buNone/>
            </a:pPr>
            <a:r>
              <a:rPr lang="en-US" dirty="0"/>
              <a:t>	</a:t>
            </a:r>
            <a:r>
              <a:rPr lang="en-US" dirty="0" smtClean="0"/>
              <a:t>   About 86 billion neurons in a brain</a:t>
            </a:r>
          </a:p>
          <a:p>
            <a:pPr marL="1115568" lvl="4" indent="0">
              <a:buNone/>
            </a:pPr>
            <a:endParaRPr lang="en-US" dirty="0" smtClean="0">
              <a:solidFill>
                <a:srgbClr val="0070C0"/>
              </a:solidFill>
            </a:endParaRPr>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298751233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a:t>
            </a:r>
            <a:r>
              <a:rPr lang="en-US" sz="1800" dirty="0" smtClean="0">
                <a:solidFill>
                  <a:srgbClr val="0070C0"/>
                </a:solidFill>
              </a:rPr>
              <a:t>Memory</a:t>
            </a:r>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attention</a:t>
            </a:r>
            <a:endParaRPr lang="en-US" sz="1800" dirty="0">
              <a:solidFill>
                <a:srgbClr val="0070C0"/>
              </a:solidFill>
            </a:endParaRP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2369484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524000" y="152400"/>
            <a:ext cx="7010400" cy="1078622"/>
          </a:xfrm>
        </p:spPr>
        <p:txBody>
          <a:bodyPr/>
          <a:lstStyle/>
          <a:p>
            <a:r>
              <a:rPr lang="en-US" dirty="0" smtClean="0"/>
              <a:t>The attention span of a goldfish</a:t>
            </a:r>
            <a:endParaRPr lang="en-US" dirty="0"/>
          </a:p>
        </p:txBody>
      </p:sp>
      <p:sp>
        <p:nvSpPr>
          <p:cNvPr id="8" name="Text Placeholder 7"/>
          <p:cNvSpPr>
            <a:spLocks noGrp="1"/>
          </p:cNvSpPr>
          <p:nvPr>
            <p:ph type="body" idx="2"/>
          </p:nvPr>
        </p:nvSpPr>
        <p:spPr>
          <a:xfrm>
            <a:off x="1600200" y="5638800"/>
            <a:ext cx="5334000" cy="698500"/>
          </a:xfrm>
        </p:spPr>
        <p:txBody>
          <a:bodyPr/>
          <a:lstStyle/>
          <a:p>
            <a:r>
              <a:rPr lang="en-US" dirty="0" smtClean="0"/>
              <a:t>Who has a longer attention span? </a:t>
            </a:r>
          </a:p>
          <a:p>
            <a:r>
              <a:rPr lang="en-US" dirty="0" smtClean="0"/>
              <a:t>A tech-savvy person or a goldfish?</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0" y="1447800"/>
            <a:ext cx="5753100" cy="2811828"/>
          </a:xfrm>
        </p:spPr>
      </p:pic>
    </p:spTree>
    <p:extLst>
      <p:ext uri="{BB962C8B-B14F-4D97-AF65-F5344CB8AC3E}">
        <p14:creationId xmlns:p14="http://schemas.microsoft.com/office/powerpoint/2010/main" val="2786236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a:blip r:embed="rId2" cstate="print"/>
          <a:srcRect l="3000" t="4762" r="3000" b="38095"/>
          <a:stretch>
            <a:fillRect/>
          </a:stretch>
        </p:blipFill>
        <p:spPr>
          <a:xfrm>
            <a:off x="1828800" y="1295400"/>
            <a:ext cx="577005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549318" y="990600"/>
            <a:ext cx="7010400" cy="5791200"/>
          </a:xfrm>
        </p:spPr>
        <p:txBody>
          <a:bodyPr>
            <a:normAutofit lnSpcReduction="1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a:p>
          <a:p>
            <a:pPr>
              <a:buNone/>
            </a:pPr>
            <a:r>
              <a:rPr lang="en-US" sz="2000" b="1" dirty="0" smtClean="0"/>
              <a:t>Episodic  (long-term)</a:t>
            </a:r>
          </a:p>
          <a:p>
            <a:r>
              <a:rPr lang="en-US" sz="2000" u="sng"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a:blip r:embed="rId3" cstate="print"/>
          <a:stretch>
            <a:fillRect/>
          </a:stretch>
        </p:blipFill>
        <p:spPr>
          <a:xfrm>
            <a:off x="5054518" y="3886200"/>
            <a:ext cx="3795315" cy="2708925"/>
          </a:xfrm>
          <a:prstGeom prst="rect">
            <a:avLst/>
          </a:prstGeom>
        </p:spPr>
      </p:pic>
      <p:sp>
        <p:nvSpPr>
          <p:cNvPr id="4" name="TextBox 3"/>
          <p:cNvSpPr txBox="1"/>
          <p:nvPr/>
        </p:nvSpPr>
        <p:spPr>
          <a:xfrm>
            <a:off x="1130595" y="656939"/>
            <a:ext cx="7696200" cy="1015663"/>
          </a:xfrm>
          <a:prstGeom prst="rect">
            <a:avLst/>
          </a:prstGeom>
          <a:noFill/>
        </p:spPr>
        <p:txBody>
          <a:bodyPr wrap="square" rtlCol="0">
            <a:spAutoFit/>
          </a:bodyPr>
          <a:lstStyle/>
          <a:p>
            <a:r>
              <a:rPr lang="en-US" sz="2000" dirty="0" smtClean="0">
                <a:solidFill>
                  <a:srgbClr val="0070C0"/>
                </a:solidFill>
              </a:rPr>
              <a:t>Explicit Memory is the deliberate recollection of a memory;  we have to work to remember it. It’s specific, the kind of memory we think about or draw upon countless times a day</a:t>
            </a:r>
            <a:endParaRPr lang="en-US" sz="2000" dirty="0">
              <a:solidFill>
                <a:srgbClr val="0070C0"/>
              </a:solidFill>
            </a:endParaRPr>
          </a:p>
        </p:txBody>
      </p:sp>
    </p:spTree>
    <p:extLst>
      <p:ext uri="{BB962C8B-B14F-4D97-AF65-F5344CB8AC3E}">
        <p14:creationId xmlns:p14="http://schemas.microsoft.com/office/powerpoint/2010/main" val="953900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Explicit Memory/Declarative</a:t>
            </a:r>
            <a:endParaRPr lang="en-US" dirty="0"/>
          </a:p>
        </p:txBody>
      </p:sp>
      <p:sp>
        <p:nvSpPr>
          <p:cNvPr id="3" name="Content Placeholder 2"/>
          <p:cNvSpPr>
            <a:spLocks noGrp="1"/>
          </p:cNvSpPr>
          <p:nvPr>
            <p:ph idx="1"/>
          </p:nvPr>
        </p:nvSpPr>
        <p:spPr>
          <a:xfrm>
            <a:off x="1295400" y="1447800"/>
            <a:ext cx="7848600" cy="4800600"/>
          </a:xfrm>
        </p:spPr>
        <p:txBody>
          <a:bodyPr>
            <a:normAutofit fontScale="92500" lnSpcReduction="10000"/>
          </a:bodyPr>
          <a:lstStyle/>
          <a:p>
            <a:pPr lvl="0">
              <a:buClr>
                <a:srgbClr val="3891A7"/>
              </a:buClr>
              <a:buNone/>
            </a:pPr>
            <a:r>
              <a:rPr lang="en-US" sz="2000" b="1" dirty="0" smtClean="0">
                <a:solidFill>
                  <a:prstClr val="black"/>
                </a:solidFill>
              </a:rPr>
              <a:t>Declarative Memory:  </a:t>
            </a:r>
            <a:r>
              <a:rPr lang="en-US" sz="2000" dirty="0" smtClean="0">
                <a:solidFill>
                  <a:prstClr val="black"/>
                </a:solidFill>
              </a:rPr>
              <a:t>information you consciously </a:t>
            </a:r>
            <a:r>
              <a:rPr lang="en-US" sz="2000" dirty="0">
                <a:solidFill>
                  <a:prstClr val="black"/>
                </a:solidFill>
              </a:rPr>
              <a:t>recall and </a:t>
            </a:r>
            <a:r>
              <a:rPr lang="en-US" sz="2000" dirty="0" smtClean="0">
                <a:solidFill>
                  <a:prstClr val="black"/>
                </a:solidFill>
              </a:rPr>
              <a:t>can explain </a:t>
            </a:r>
          </a:p>
          <a:p>
            <a:pPr lvl="0">
              <a:buClr>
                <a:srgbClr val="3891A7"/>
              </a:buClr>
              <a:buNone/>
            </a:pPr>
            <a:endParaRPr lang="en-US" sz="2000" b="1" dirty="0">
              <a:solidFill>
                <a:prstClr val="black"/>
              </a:solidFill>
            </a:endParaRPr>
          </a:p>
          <a:p>
            <a:pPr lvl="0">
              <a:buClr>
                <a:srgbClr val="3891A7"/>
              </a:buClr>
              <a:buNone/>
            </a:pPr>
            <a:r>
              <a:rPr lang="en-US" sz="2000" b="1" dirty="0" smtClean="0">
                <a:solidFill>
                  <a:prstClr val="black"/>
                </a:solidFill>
              </a:rPr>
              <a:t>Episodic  </a:t>
            </a:r>
            <a:r>
              <a:rPr lang="en-US" sz="2000" b="1" dirty="0">
                <a:solidFill>
                  <a:prstClr val="black"/>
                </a:solidFill>
              </a:rPr>
              <a:t>(long-term</a:t>
            </a:r>
            <a:r>
              <a:rPr lang="en-US" sz="2000" b="1" dirty="0" smtClean="0">
                <a:solidFill>
                  <a:prstClr val="black"/>
                </a:solidFill>
              </a:rPr>
              <a:t>)</a:t>
            </a:r>
            <a:r>
              <a:rPr lang="en-US" sz="2000" dirty="0"/>
              <a:t> </a:t>
            </a:r>
          </a:p>
          <a:p>
            <a:pPr lvl="0">
              <a:buClr>
                <a:srgbClr val="3891A7"/>
              </a:buClr>
              <a:buNone/>
            </a:pPr>
            <a:r>
              <a:rPr lang="en-US" sz="2000" dirty="0" smtClean="0"/>
              <a:t>Long term memories of </a:t>
            </a:r>
            <a:r>
              <a:rPr lang="en-US" sz="2000" dirty="0"/>
              <a:t>specific events, such as what you did yesterday or </a:t>
            </a:r>
            <a:r>
              <a:rPr lang="en-US" sz="2000" dirty="0" smtClean="0"/>
              <a:t>when you got your drivers license</a:t>
            </a:r>
            <a:endParaRPr lang="en-US" sz="2000" b="1" dirty="0">
              <a:solidFill>
                <a:prstClr val="black"/>
              </a:solidFill>
            </a:endParaRPr>
          </a:p>
          <a:p>
            <a:pPr lvl="0">
              <a:buClr>
                <a:srgbClr val="3891A7"/>
              </a:buClr>
            </a:pPr>
            <a:r>
              <a:rPr lang="en-US" sz="2000" u="sng" dirty="0">
                <a:solidFill>
                  <a:prstClr val="black"/>
                </a:solidFill>
              </a:rPr>
              <a:t>Specific </a:t>
            </a:r>
          </a:p>
          <a:p>
            <a:pPr lvl="0">
              <a:buClr>
                <a:srgbClr val="3891A7"/>
              </a:buClr>
            </a:pPr>
            <a:r>
              <a:rPr lang="en-US" sz="2000" dirty="0">
                <a:solidFill>
                  <a:prstClr val="black"/>
                </a:solidFill>
              </a:rPr>
              <a:t>Autobiographical</a:t>
            </a:r>
          </a:p>
          <a:p>
            <a:pPr lvl="0">
              <a:buClr>
                <a:srgbClr val="3891A7"/>
              </a:buClr>
            </a:pPr>
            <a:r>
              <a:rPr lang="en-US" sz="2000" dirty="0" smtClean="0">
                <a:solidFill>
                  <a:prstClr val="black"/>
                </a:solidFill>
              </a:rPr>
              <a:t>Emotional</a:t>
            </a:r>
            <a:endParaRPr lang="en-US" sz="2000" dirty="0">
              <a:solidFill>
                <a:prstClr val="black"/>
              </a:solidFill>
            </a:endParaRPr>
          </a:p>
          <a:p>
            <a:pPr lvl="0">
              <a:buClr>
                <a:srgbClr val="3891A7"/>
              </a:buClr>
            </a:pPr>
            <a:r>
              <a:rPr lang="en-US" sz="2000" dirty="0">
                <a:solidFill>
                  <a:prstClr val="black"/>
                </a:solidFill>
              </a:rPr>
              <a:t>Includes flashbulb </a:t>
            </a:r>
            <a:r>
              <a:rPr lang="en-US" sz="2000" dirty="0" smtClean="0">
                <a:solidFill>
                  <a:prstClr val="black"/>
                </a:solidFill>
              </a:rPr>
              <a:t>memory</a:t>
            </a:r>
          </a:p>
          <a:p>
            <a:pPr lvl="0">
              <a:buClr>
                <a:srgbClr val="3891A7"/>
              </a:buClr>
            </a:pPr>
            <a:endParaRPr lang="en-US" sz="2000" dirty="0">
              <a:solidFill>
                <a:prstClr val="black"/>
              </a:solidFill>
            </a:endParaRPr>
          </a:p>
          <a:p>
            <a:pPr lvl="0">
              <a:buClr>
                <a:srgbClr val="3891A7"/>
              </a:buClr>
              <a:buNone/>
            </a:pPr>
            <a:r>
              <a:rPr lang="en-US" sz="2000" b="1" dirty="0">
                <a:solidFill>
                  <a:prstClr val="black"/>
                </a:solidFill>
              </a:rPr>
              <a:t>Semantic  (long term</a:t>
            </a:r>
            <a:r>
              <a:rPr lang="en-US" sz="2000" b="1" dirty="0" smtClean="0">
                <a:solidFill>
                  <a:prstClr val="black"/>
                </a:solidFill>
              </a:rPr>
              <a:t>)</a:t>
            </a:r>
            <a:r>
              <a:rPr lang="en-US" sz="2000" dirty="0"/>
              <a:t> </a:t>
            </a:r>
            <a:endParaRPr lang="en-US" sz="2000" dirty="0" smtClean="0"/>
          </a:p>
          <a:p>
            <a:pPr lvl="0">
              <a:buClr>
                <a:srgbClr val="3891A7"/>
              </a:buClr>
              <a:buNone/>
            </a:pPr>
            <a:r>
              <a:rPr lang="en-US" sz="2000" dirty="0" smtClean="0"/>
              <a:t>Memories </a:t>
            </a:r>
            <a:r>
              <a:rPr lang="en-US" sz="2000" dirty="0"/>
              <a:t>of facts, concepts, names, and other </a:t>
            </a:r>
            <a:r>
              <a:rPr lang="en-US" sz="2000" dirty="0" smtClean="0"/>
              <a:t>general information.</a:t>
            </a:r>
            <a:endParaRPr lang="en-US" sz="2000" b="1" dirty="0">
              <a:solidFill>
                <a:prstClr val="black"/>
              </a:solidFill>
            </a:endParaRPr>
          </a:p>
          <a:p>
            <a:pPr lvl="0">
              <a:buClr>
                <a:srgbClr val="3891A7"/>
              </a:buClr>
            </a:pPr>
            <a:r>
              <a:rPr lang="en-US" sz="2000" dirty="0">
                <a:solidFill>
                  <a:prstClr val="black"/>
                </a:solidFill>
              </a:rPr>
              <a:t>General knowledge</a:t>
            </a:r>
          </a:p>
          <a:p>
            <a:pPr lvl="0">
              <a:buClr>
                <a:srgbClr val="3891A7"/>
              </a:buClr>
            </a:pPr>
            <a:r>
              <a:rPr lang="en-US" sz="2000" dirty="0">
                <a:solidFill>
                  <a:prstClr val="black"/>
                </a:solidFill>
              </a:rPr>
              <a:t>Not unique to individual</a:t>
            </a:r>
          </a:p>
          <a:p>
            <a:endParaRPr lang="en-US" dirty="0"/>
          </a:p>
        </p:txBody>
      </p:sp>
    </p:spTree>
    <p:extLst>
      <p:ext uri="{BB962C8B-B14F-4D97-AF65-F5344CB8AC3E}">
        <p14:creationId xmlns:p14="http://schemas.microsoft.com/office/powerpoint/2010/main" val="2536603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Memory/</a:t>
            </a:r>
            <a:r>
              <a:rPr lang="en-US" dirty="0" err="1" smtClean="0"/>
              <a:t>nondeclarative</a:t>
            </a:r>
            <a:endParaRPr lang="en-US" dirty="0"/>
          </a:p>
        </p:txBody>
      </p:sp>
      <p:sp>
        <p:nvSpPr>
          <p:cNvPr id="3" name="Content Placeholder 2"/>
          <p:cNvSpPr>
            <a:spLocks noGrp="1"/>
          </p:cNvSpPr>
          <p:nvPr>
            <p:ph idx="1"/>
          </p:nvPr>
        </p:nvSpPr>
        <p:spPr/>
        <p:txBody>
          <a:bodyPr>
            <a:normAutofit lnSpcReduction="10000"/>
          </a:bodyPr>
          <a:lstStyle/>
          <a:p>
            <a:r>
              <a:rPr lang="en-US" sz="1800" dirty="0"/>
              <a:t>Things that we don't purposely try to remember </a:t>
            </a:r>
            <a:r>
              <a:rPr lang="en-US" sz="1800" dirty="0" smtClean="0"/>
              <a:t>are implicit</a:t>
            </a:r>
          </a:p>
          <a:p>
            <a:r>
              <a:rPr lang="en-US" sz="1800" dirty="0" smtClean="0"/>
              <a:t>both </a:t>
            </a:r>
            <a:r>
              <a:rPr lang="en-US" sz="1800" dirty="0"/>
              <a:t>unconscious and unintentional. </a:t>
            </a:r>
            <a:endParaRPr lang="en-US" sz="1800" dirty="0" smtClean="0"/>
          </a:p>
          <a:p>
            <a:r>
              <a:rPr lang="en-US" sz="1800" dirty="0" smtClean="0"/>
              <a:t>sometimes </a:t>
            </a:r>
            <a:r>
              <a:rPr lang="en-US" sz="1800" dirty="0"/>
              <a:t>referred to as </a:t>
            </a:r>
            <a:r>
              <a:rPr lang="en-US" sz="1800" dirty="0" err="1"/>
              <a:t>nondeclarative</a:t>
            </a:r>
            <a:r>
              <a:rPr lang="en-US" sz="1800" dirty="0"/>
              <a:t> </a:t>
            </a:r>
            <a:r>
              <a:rPr lang="en-US" sz="1800" dirty="0" smtClean="0"/>
              <a:t>memory</a:t>
            </a:r>
            <a:r>
              <a:rPr lang="en-US" sz="1800" dirty="0"/>
              <a:t> </a:t>
            </a:r>
            <a:r>
              <a:rPr lang="en-US" sz="1800" dirty="0" smtClean="0"/>
              <a:t>because </a:t>
            </a:r>
            <a:r>
              <a:rPr lang="en-US" sz="1800" dirty="0"/>
              <a:t>you are not able to consciously bring it into </a:t>
            </a:r>
            <a:r>
              <a:rPr lang="en-US" sz="1800" dirty="0" smtClean="0"/>
              <a:t>awareness</a:t>
            </a:r>
          </a:p>
          <a:p>
            <a:endParaRPr lang="en-US" sz="1800" dirty="0"/>
          </a:p>
          <a:p>
            <a:pPr marL="82296" indent="0">
              <a:buNone/>
            </a:pPr>
            <a:r>
              <a:rPr lang="en-US" sz="1800" dirty="0" smtClean="0"/>
              <a:t>PRIMING:</a:t>
            </a:r>
          </a:p>
          <a:p>
            <a:r>
              <a:rPr lang="en-US" sz="1800" dirty="0" smtClean="0"/>
              <a:t>If I wear Nike sneakers I can run faster</a:t>
            </a:r>
          </a:p>
          <a:p>
            <a:r>
              <a:rPr lang="en-US" sz="1800" dirty="0" smtClean="0"/>
              <a:t>Pit bulls are </a:t>
            </a:r>
            <a:r>
              <a:rPr lang="en-US" sz="1800" dirty="0" smtClean="0"/>
              <a:t>dangerous</a:t>
            </a:r>
            <a:r>
              <a:rPr lang="en-US" sz="1800" dirty="0" smtClean="0"/>
              <a:t> </a:t>
            </a:r>
            <a:r>
              <a:rPr lang="en-US" sz="1800" dirty="0" smtClean="0"/>
              <a:t>dogs (not true!)</a:t>
            </a:r>
          </a:p>
          <a:p>
            <a:pPr marL="82296" indent="0">
              <a:buNone/>
            </a:pPr>
            <a:r>
              <a:rPr lang="en-US" sz="1800" dirty="0" smtClean="0"/>
              <a:t>PROCEDURAL:</a:t>
            </a:r>
          </a:p>
          <a:p>
            <a:r>
              <a:rPr lang="en-US" sz="1800" dirty="0" smtClean="0"/>
              <a:t>Riding a bicycle</a:t>
            </a:r>
          </a:p>
          <a:p>
            <a:r>
              <a:rPr lang="en-US" sz="1800" dirty="0" smtClean="0"/>
              <a:t>Making toast</a:t>
            </a:r>
          </a:p>
          <a:p>
            <a:pPr marL="82296" indent="0">
              <a:buNone/>
            </a:pPr>
            <a:r>
              <a:rPr lang="en-US" sz="1800" dirty="0" smtClean="0"/>
              <a:t>EMOTIONAL:</a:t>
            </a:r>
          </a:p>
          <a:p>
            <a:r>
              <a:rPr lang="en-US" sz="1800" dirty="0" smtClean="0"/>
              <a:t>I run into the house when I see a coyote</a:t>
            </a:r>
          </a:p>
          <a:p>
            <a:r>
              <a:rPr lang="en-US" sz="1800" dirty="0" smtClean="0"/>
              <a:t>I jump up and clap and act crazy </a:t>
            </a:r>
            <a:r>
              <a:rPr lang="en-US" sz="1800" dirty="0" smtClean="0"/>
              <a:t>when the </a:t>
            </a:r>
            <a:r>
              <a:rPr lang="en-US" sz="1800" dirty="0" err="1" smtClean="0"/>
              <a:t>Gronk</a:t>
            </a:r>
            <a:r>
              <a:rPr lang="en-US" sz="1800" dirty="0" smtClean="0"/>
              <a:t> scores a touchdown</a:t>
            </a:r>
            <a:endParaRPr lang="en-US" sz="1800" dirty="0" smtClean="0"/>
          </a:p>
          <a:p>
            <a:endParaRPr lang="en-US" sz="1800" dirty="0"/>
          </a:p>
          <a:p>
            <a:endParaRPr lang="en-US" sz="1800" dirty="0"/>
          </a:p>
        </p:txBody>
      </p:sp>
    </p:spTree>
    <p:extLst>
      <p:ext uri="{BB962C8B-B14F-4D97-AF65-F5344CB8AC3E}">
        <p14:creationId xmlns:p14="http://schemas.microsoft.com/office/powerpoint/2010/main" val="142318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1212" y="0"/>
            <a:ext cx="7154306" cy="1011702"/>
          </a:xfrm>
        </p:spPr>
        <p:txBody>
          <a:bodyPr>
            <a:normAutofit/>
          </a:bodyPr>
          <a:lstStyle/>
          <a:p>
            <a:r>
              <a:rPr lang="en-US" sz="3200" dirty="0" smtClean="0"/>
              <a:t>IMPLICIT MEMORY</a:t>
            </a:r>
            <a:endParaRPr lang="en-US" sz="3200" dirty="0"/>
          </a:p>
        </p:txBody>
      </p:sp>
      <p:sp>
        <p:nvSpPr>
          <p:cNvPr id="3" name="Content Placeholder 2"/>
          <p:cNvSpPr>
            <a:spLocks noGrp="1"/>
          </p:cNvSpPr>
          <p:nvPr>
            <p:ph type="subTitle" idx="1"/>
          </p:nvPr>
        </p:nvSpPr>
        <p:spPr>
          <a:xfrm>
            <a:off x="1219200" y="2775466"/>
            <a:ext cx="4648200" cy="2971800"/>
          </a:xfrm>
        </p:spPr>
        <p:txBody>
          <a:bodyPr>
            <a:normAutofit/>
          </a:bodyPr>
          <a:lstStyle/>
          <a:p>
            <a:pPr>
              <a:buNone/>
            </a:pPr>
            <a:r>
              <a:rPr lang="en-US" sz="2000" b="1" dirty="0" smtClean="0">
                <a:solidFill>
                  <a:srgbClr val="7030A0"/>
                </a:solidFill>
              </a:rPr>
              <a:t>Procedural   </a:t>
            </a:r>
            <a:r>
              <a:rPr lang="en-US" sz="2000" b="1" dirty="0" smtClean="0"/>
              <a:t>	</a:t>
            </a:r>
          </a:p>
          <a:p>
            <a:pPr>
              <a:buNone/>
            </a:pPr>
            <a:r>
              <a:rPr lang="en-US" sz="2000" b="1" dirty="0" smtClean="0">
                <a:solidFill>
                  <a:srgbClr val="7030A0"/>
                </a:solidFill>
              </a:rPr>
              <a:t>Automatic </a:t>
            </a:r>
            <a:r>
              <a:rPr lang="en-US" sz="2000" b="1" dirty="0" err="1" smtClean="0">
                <a:solidFill>
                  <a:srgbClr val="7030A0"/>
                </a:solidFill>
              </a:rPr>
              <a:t>sensorimotor</a:t>
            </a:r>
            <a:r>
              <a:rPr lang="en-US" sz="2000" b="1" dirty="0" smtClean="0">
                <a:solidFill>
                  <a:srgbClr val="7030A0"/>
                </a:solidFill>
              </a:rPr>
              <a:t> behavior </a:t>
            </a:r>
          </a:p>
          <a:p>
            <a:pPr>
              <a:buNone/>
            </a:pPr>
            <a:r>
              <a:rPr lang="en-US" sz="2000" dirty="0" smtClean="0"/>
              <a:t>(walking, playing a guitar, shooting baskets)</a:t>
            </a:r>
            <a:endParaRPr lang="en-US" sz="2000" b="1" dirty="0" smtClean="0">
              <a:solidFill>
                <a:srgbClr val="7030A0"/>
              </a:solidFill>
            </a:endParaRPr>
          </a:p>
          <a:p>
            <a:r>
              <a:rPr lang="en-US" sz="2000" b="1" dirty="0" smtClean="0">
                <a:solidFill>
                  <a:srgbClr val="7030A0"/>
                </a:solidFill>
              </a:rPr>
              <a:t>Emotional  Memory </a:t>
            </a:r>
            <a:r>
              <a:rPr lang="en-US" sz="2000" dirty="0" smtClean="0"/>
              <a:t>(love, fear)</a:t>
            </a:r>
          </a:p>
          <a:p>
            <a:r>
              <a:rPr lang="en-US" sz="2000" b="1" dirty="0" smtClean="0">
                <a:solidFill>
                  <a:srgbClr val="7030A0"/>
                </a:solidFill>
              </a:rPr>
              <a:t>Automatic</a:t>
            </a:r>
          </a:p>
          <a:p>
            <a:r>
              <a:rPr lang="en-US" sz="2000" b="1" dirty="0" smtClean="0">
                <a:solidFill>
                  <a:srgbClr val="7030A0"/>
                </a:solidFill>
              </a:rPr>
              <a:t>Muscle memory   </a:t>
            </a:r>
            <a:r>
              <a:rPr lang="en-US" sz="2000" dirty="0" smtClean="0"/>
              <a:t>(how to hold a pen)</a:t>
            </a:r>
          </a:p>
          <a:p>
            <a:r>
              <a:rPr lang="en-US" sz="2000" b="1" dirty="0" smtClean="0">
                <a:solidFill>
                  <a:srgbClr val="7030A0"/>
                </a:solidFill>
              </a:rPr>
              <a:t>Priming</a:t>
            </a: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dirty="0">
                <a:solidFill>
                  <a:prstClr val="black"/>
                </a:solidFill>
              </a:rPr>
              <a:t>Clive </a:t>
            </a:r>
            <a:r>
              <a:rPr lang="en-US" sz="1200" dirty="0" err="1">
                <a:solidFill>
                  <a:prstClr val="black"/>
                </a:solidFill>
              </a:rPr>
              <a:t>Waring</a:t>
            </a:r>
            <a:r>
              <a:rPr lang="en-US" sz="1200" dirty="0">
                <a:solidFill>
                  <a:prstClr val="black"/>
                </a:solidFill>
              </a:rPr>
              <a:t>:  </a:t>
            </a:r>
            <a:r>
              <a:rPr lang="en-US" sz="1200" dirty="0">
                <a:solidFill>
                  <a:prstClr val="black"/>
                </a:solidFill>
                <a:hlinkClick r:id="rId2"/>
              </a:rPr>
              <a:t>http://www.youtube.com/watch?v=Vwigmktix2Y</a:t>
            </a:r>
            <a:endParaRPr lang="en-US" sz="1200" dirty="0">
              <a:solidFill>
                <a:prstClr val="black"/>
              </a:solidFill>
            </a:endParaRPr>
          </a:p>
          <a:p>
            <a:endParaRPr lang="en-US" sz="1200" dirty="0">
              <a:solidFill>
                <a:prstClr val="black"/>
              </a:solidFill>
            </a:endParaRPr>
          </a:p>
        </p:txBody>
      </p:sp>
      <p:sp>
        <p:nvSpPr>
          <p:cNvPr id="9" name="TextBox 8"/>
          <p:cNvSpPr txBox="1"/>
          <p:nvPr/>
        </p:nvSpPr>
        <p:spPr>
          <a:xfrm>
            <a:off x="1219200" y="5747266"/>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a:solidFill>
                  <a:srgbClr val="7030A0"/>
                </a:solidFill>
              </a:rPr>
              <a:t>How deep and how vast is our mind? Is that what dreams are?</a:t>
            </a:r>
          </a:p>
        </p:txBody>
      </p:sp>
      <p:pic>
        <p:nvPicPr>
          <p:cNvPr id="10" name="Picture 9" descr="piano.jpeg"/>
          <p:cNvPicPr>
            <a:picLocks noChangeAspect="1"/>
          </p:cNvPicPr>
          <p:nvPr/>
        </p:nvPicPr>
        <p:blipFill>
          <a:blip r:embed="rId3" cstate="print"/>
          <a:stretch>
            <a:fillRect/>
          </a:stretch>
        </p:blipFill>
        <p:spPr>
          <a:xfrm>
            <a:off x="6019800" y="3124200"/>
            <a:ext cx="2643266" cy="1752600"/>
          </a:xfrm>
          <a:prstGeom prst="rect">
            <a:avLst/>
          </a:prstGeom>
        </p:spPr>
      </p:pic>
      <p:sp>
        <p:nvSpPr>
          <p:cNvPr id="7" name="TextBox 6"/>
          <p:cNvSpPr txBox="1"/>
          <p:nvPr/>
        </p:nvSpPr>
        <p:spPr>
          <a:xfrm>
            <a:off x="1828800" y="976737"/>
            <a:ext cx="6019800"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70C0"/>
                </a:solidFill>
              </a:rPr>
              <a:t>LONG TERM MEMORY</a:t>
            </a:r>
          </a:p>
          <a:p>
            <a:pPr marL="342900" indent="-342900">
              <a:buFont typeface="Arial" panose="020B0604020202020204" pitchFamily="34" charset="0"/>
              <a:buChar char="•"/>
            </a:pPr>
            <a:r>
              <a:rPr lang="en-US" sz="2000" dirty="0" smtClean="0">
                <a:solidFill>
                  <a:srgbClr val="0070C0"/>
                </a:solidFill>
              </a:rPr>
              <a:t>SUBCONSCIOUS</a:t>
            </a:r>
          </a:p>
          <a:p>
            <a:pPr marL="342900" indent="-342900">
              <a:buFont typeface="Arial" panose="020B0604020202020204" pitchFamily="34" charset="0"/>
              <a:buChar char="•"/>
            </a:pPr>
            <a:r>
              <a:rPr lang="en-US" sz="2000" dirty="0" smtClean="0">
                <a:solidFill>
                  <a:srgbClr val="0070C0"/>
                </a:solidFill>
              </a:rPr>
              <a:t>Not specific</a:t>
            </a:r>
          </a:p>
          <a:p>
            <a:pPr marL="342900" indent="-342900">
              <a:buFont typeface="Arial" panose="020B0604020202020204" pitchFamily="34" charset="0"/>
              <a:buChar char="•"/>
            </a:pPr>
            <a:r>
              <a:rPr lang="en-US" sz="2000" dirty="0">
                <a:solidFill>
                  <a:srgbClr val="0070C0"/>
                </a:solidFill>
              </a:rPr>
              <a:t>s</a:t>
            </a:r>
            <a:r>
              <a:rPr lang="en-US" sz="2000" dirty="0" smtClean="0">
                <a:solidFill>
                  <a:srgbClr val="0070C0"/>
                </a:solidFill>
              </a:rPr>
              <a:t>eparate from explicit memory</a:t>
            </a:r>
          </a:p>
          <a:p>
            <a:pPr marL="342900" indent="-342900">
              <a:buFont typeface="Arial" panose="020B0604020202020204" pitchFamily="34" charset="0"/>
              <a:buChar char="•"/>
            </a:pPr>
            <a:r>
              <a:rPr lang="en-US" sz="2000" dirty="0" smtClean="0">
                <a:solidFill>
                  <a:srgbClr val="0070C0"/>
                </a:solidFill>
              </a:rPr>
              <a:t>operates </a:t>
            </a:r>
            <a:r>
              <a:rPr lang="en-US" sz="2000" dirty="0">
                <a:solidFill>
                  <a:srgbClr val="0070C0"/>
                </a:solidFill>
              </a:rPr>
              <a:t>through a different process in the </a:t>
            </a:r>
            <a:r>
              <a:rPr lang="en-US" sz="2000" dirty="0" smtClean="0">
                <a:solidFill>
                  <a:srgbClr val="0070C0"/>
                </a:solidFill>
              </a:rPr>
              <a:t>brain</a:t>
            </a:r>
          </a:p>
          <a:p>
            <a:pPr marL="342900" indent="-342900">
              <a:buFont typeface="Arial" panose="020B0604020202020204" pitchFamily="34" charset="0"/>
              <a:buChar char="•"/>
            </a:pPr>
            <a:endParaRPr lang="en-US" sz="2000" dirty="0" smtClean="0">
              <a:solidFill>
                <a:srgbClr val="0070C0"/>
              </a:solidFill>
            </a:endParaRPr>
          </a:p>
          <a:p>
            <a:endParaRPr lang="en-US" dirty="0">
              <a:solidFill>
                <a:prstClr val="black"/>
              </a:solidFill>
            </a:endParaRPr>
          </a:p>
        </p:txBody>
      </p:sp>
    </p:spTree>
    <p:extLst>
      <p:ext uri="{BB962C8B-B14F-4D97-AF65-F5344CB8AC3E}">
        <p14:creationId xmlns:p14="http://schemas.microsoft.com/office/powerpoint/2010/main" val="395355568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3" cstate="print"/>
          <a:stretch>
            <a:fillRect/>
          </a:stretch>
        </p:blipFill>
        <p:spPr>
          <a:xfrm>
            <a:off x="3810000" y="304800"/>
            <a:ext cx="4419600" cy="2651760"/>
          </a:xfrm>
          <a:prstGeom prst="rect">
            <a:avLst/>
          </a:prstGeom>
        </p:spPr>
      </p:pic>
      <p:pic>
        <p:nvPicPr>
          <p:cNvPr id="10" name="Picture 9" descr="220px-Paul_McCartney_on_stage_in_Prague.jpg"/>
          <p:cNvPicPr>
            <a:picLocks noChangeAspect="1"/>
          </p:cNvPicPr>
          <p:nvPr/>
        </p:nvPicPr>
        <p:blipFill>
          <a:blip r:embed="rId4"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5" cstate="print"/>
          <a:srcRect r="10000"/>
          <a:stretch>
            <a:fillRect/>
          </a:stretch>
        </p:blipFill>
        <p:spPr>
          <a:xfrm>
            <a:off x="6143601" y="4114800"/>
            <a:ext cx="2883492" cy="2402910"/>
          </a:xfrm>
          <a:prstGeom prst="rect">
            <a:avLst/>
          </a:prstGeom>
        </p:spPr>
      </p:pic>
      <p:pic>
        <p:nvPicPr>
          <p:cNvPr id="7" name="Picture 6" descr="Robert_Louis_Stevenson_by_Sargent-300x281.jpg"/>
          <p:cNvPicPr>
            <a:picLocks noChangeAspect="1"/>
          </p:cNvPicPr>
          <p:nvPr/>
        </p:nvPicPr>
        <p:blipFill>
          <a:blip r:embed="rId6" cstate="print"/>
          <a:srcRect l="16000" b="8541"/>
          <a:stretch>
            <a:fillRect/>
          </a:stretch>
        </p:blipFill>
        <p:spPr>
          <a:xfrm>
            <a:off x="304800" y="3421975"/>
            <a:ext cx="3280127" cy="3345175"/>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675803"/>
            <a:ext cx="3030287" cy="395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2958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solidFill>
                  <a:prstClr val="black"/>
                </a:solidFill>
              </a:rPr>
              <a:t>He has no short-term memory but has implicit memory</a:t>
            </a:r>
            <a:endParaRPr lang="en-US" dirty="0">
              <a:solidFill>
                <a:prstClr val="black"/>
              </a:solidFill>
            </a:endParaRPr>
          </a:p>
        </p:txBody>
      </p:sp>
      <p:sp>
        <p:nvSpPr>
          <p:cNvPr id="4" name="TextBox 3"/>
          <p:cNvSpPr txBox="1"/>
          <p:nvPr/>
        </p:nvSpPr>
        <p:spPr>
          <a:xfrm>
            <a:off x="1600200" y="5486400"/>
            <a:ext cx="7582589" cy="646331"/>
          </a:xfrm>
          <a:prstGeom prst="rect">
            <a:avLst/>
          </a:prstGeom>
          <a:noFill/>
        </p:spPr>
        <p:txBody>
          <a:bodyPr wrap="none" rtlCol="0">
            <a:spAutoFit/>
          </a:bodyPr>
          <a:lstStyle/>
          <a:p>
            <a:r>
              <a:rPr lang="en-US" dirty="0" smtClean="0"/>
              <a:t>Examples  of fluctuating between two states of mind, </a:t>
            </a:r>
          </a:p>
          <a:p>
            <a:r>
              <a:rPr lang="en-US" dirty="0" smtClean="0"/>
              <a:t>of being in another state of mind- (in the zone)- but still in a state of awareness</a:t>
            </a:r>
            <a:endParaRPr lang="en-US" dirty="0"/>
          </a:p>
        </p:txBody>
      </p:sp>
    </p:spTree>
    <p:extLst>
      <p:ext uri="{BB962C8B-B14F-4D97-AF65-F5344CB8AC3E}">
        <p14:creationId xmlns:p14="http://schemas.microsoft.com/office/powerpoint/2010/main" val="3001610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354910944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371600" y="12954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14209"/>
            <a:ext cx="5391150" cy="22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711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3269081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everything is remembered- </a:t>
            </a:r>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prstClr val="black"/>
                </a:solidFill>
              </a:rPr>
              <a:t>While we sleep our brain processes new information</a:t>
            </a:r>
            <a:br>
              <a:rPr lang="en-US" sz="2000" dirty="0">
                <a:solidFill>
                  <a:prstClr val="black"/>
                </a:solidFill>
              </a:rPr>
            </a:br>
            <a:r>
              <a:rPr lang="en-US" sz="2000" dirty="0" smtClean="0">
                <a:solidFill>
                  <a:prstClr val="black"/>
                </a:solidFill>
              </a:rPr>
              <a:t> </a:t>
            </a:r>
            <a:r>
              <a:rPr lang="en-US" sz="2000" dirty="0">
                <a:solidFill>
                  <a:prstClr val="black"/>
                </a:solidFill>
              </a:rPr>
              <a:t>in a discriminatory </a:t>
            </a:r>
            <a:r>
              <a:rPr lang="en-US" sz="2000" dirty="0" smtClean="0">
                <a:solidFill>
                  <a:prstClr val="black"/>
                </a:solidFill>
              </a:rPr>
              <a:t>manner</a:t>
            </a:r>
          </a:p>
          <a:p>
            <a:pPr marL="342900" indent="-342900">
              <a:buFont typeface="Wingdings" panose="05000000000000000000" pitchFamily="2" charset="2"/>
              <a:buChar char="Ø"/>
            </a:pPr>
            <a:endParaRPr lang="en-US" sz="2000" dirty="0" smtClean="0">
              <a:solidFill>
                <a:prstClr val="black"/>
              </a:solidFill>
            </a:endParaRPr>
          </a:p>
          <a:p>
            <a:pPr marL="342900" indent="-342900">
              <a:buFont typeface="Wingdings" panose="05000000000000000000" pitchFamily="2" charset="2"/>
              <a:buChar char="Ø"/>
            </a:pPr>
            <a:r>
              <a:rPr lang="en-US" sz="2000" dirty="0" smtClean="0">
                <a:solidFill>
                  <a:prstClr val="black"/>
                </a:solidFill>
              </a:rPr>
              <a:t>it </a:t>
            </a:r>
            <a:r>
              <a:rPr lang="en-US" sz="2000" dirty="0">
                <a:solidFill>
                  <a:prstClr val="black"/>
                </a:solidFill>
              </a:rPr>
              <a:t>picks and chooses what to </a:t>
            </a:r>
            <a:r>
              <a:rPr lang="en-US" sz="2000" dirty="0" smtClean="0">
                <a:solidFill>
                  <a:prstClr val="black"/>
                </a:solidFill>
              </a:rPr>
              <a:t>keep</a:t>
            </a:r>
          </a:p>
          <a:p>
            <a:r>
              <a:rPr lang="en-US" sz="2000" dirty="0" smtClean="0">
                <a:solidFill>
                  <a:prstClr val="black"/>
                </a:solidFill>
              </a:rPr>
              <a:t> </a:t>
            </a:r>
          </a:p>
          <a:p>
            <a:pPr marL="342900" indent="-342900">
              <a:buFont typeface="Wingdings" panose="05000000000000000000" pitchFamily="2" charset="2"/>
              <a:buChar char="Ø"/>
            </a:pPr>
            <a:r>
              <a:rPr lang="en-US" sz="2000" dirty="0" smtClean="0">
                <a:solidFill>
                  <a:prstClr val="black"/>
                </a:solidFill>
              </a:rPr>
              <a:t>assimilates </a:t>
            </a:r>
            <a:r>
              <a:rPr lang="en-US" sz="2000" dirty="0">
                <a:solidFill>
                  <a:prstClr val="black"/>
                </a:solidFill>
              </a:rPr>
              <a:t>the memory into a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vast </a:t>
            </a:r>
            <a:r>
              <a:rPr lang="en-US" sz="2000" dirty="0">
                <a:solidFill>
                  <a:prstClr val="black"/>
                </a:solidFill>
              </a:rPr>
              <a:t>library of evolving knowledge</a:t>
            </a:r>
            <a:endParaRPr lang="en-US" dirty="0">
              <a:solidFill>
                <a:prstClr val="black"/>
              </a:solidFill>
            </a:endParaRPr>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smtClean="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19530717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66000">
              <a:srgbClr val="0087E6"/>
            </a:gs>
            <a:gs pos="86000">
              <a:srgbClr val="005CBF"/>
            </a:gs>
          </a:gsLst>
          <a:lin ang="186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724400" y="-102807"/>
            <a:ext cx="5562600" cy="2835121"/>
          </a:xfrm>
        </p:spPr>
        <p:txBody>
          <a:bodyPr>
            <a:normAutofit/>
          </a:bodyPr>
          <a:lstStyle/>
          <a:p>
            <a:pPr algn="l"/>
            <a:r>
              <a:rPr lang="en-US" sz="4400" dirty="0" smtClean="0">
                <a:solidFill>
                  <a:schemeClr val="accent6">
                    <a:lumMod val="20000"/>
                    <a:lumOff val="80000"/>
                  </a:schemeClr>
                </a:solidFill>
                <a:latin typeface="Lithos Pro Regular" pitchFamily="82" charset="0"/>
                <a:ea typeface="Gungsuh" panose="02030600000101010101" pitchFamily="18" charset="-127"/>
              </a:rPr>
              <a:t>TWO BRAINS</a:t>
            </a:r>
            <a:br>
              <a:rPr lang="en-US" sz="4400" dirty="0" smtClean="0">
                <a:solidFill>
                  <a:schemeClr val="accent6">
                    <a:lumMod val="20000"/>
                    <a:lumOff val="80000"/>
                  </a:schemeClr>
                </a:solidFill>
                <a:latin typeface="Lithos Pro Regular" pitchFamily="82" charset="0"/>
                <a:ea typeface="Gungsuh" panose="02030600000101010101" pitchFamily="18" charset="-127"/>
              </a:rPr>
            </a:br>
            <a:endParaRPr lang="en-US" sz="4400" dirty="0">
              <a:solidFill>
                <a:schemeClr val="accent6">
                  <a:lumMod val="20000"/>
                  <a:lumOff val="80000"/>
                </a:schemeClr>
              </a:solidFill>
              <a:latin typeface="Lithos Pro Regular" pitchFamily="82" charset="0"/>
              <a:ea typeface="Gungsuh" panose="02030600000101010101" pitchFamily="18" charset="-127"/>
            </a:endParaRPr>
          </a:p>
        </p:txBody>
      </p:sp>
      <p:sp>
        <p:nvSpPr>
          <p:cNvPr id="6" name="Text Placeholder 5"/>
          <p:cNvSpPr>
            <a:spLocks noGrp="1"/>
          </p:cNvSpPr>
          <p:nvPr>
            <p:ph type="subTitle" idx="1"/>
          </p:nvPr>
        </p:nvSpPr>
        <p:spPr>
          <a:xfrm>
            <a:off x="261257" y="4343400"/>
            <a:ext cx="4648201" cy="872067"/>
          </a:xfrm>
        </p:spPr>
        <p:txBody>
          <a:bodyPr>
            <a:normAutofit lnSpcReduction="10000"/>
          </a:bodyPr>
          <a:lstStyle/>
          <a:p>
            <a:pPr marL="0" indent="0" algn="l">
              <a:buNone/>
            </a:pPr>
            <a:r>
              <a:rPr lang="en-US" sz="1900" b="1" dirty="0" smtClean="0"/>
              <a:t>Dan </a:t>
            </a:r>
            <a:r>
              <a:rPr lang="en-US" sz="1900" b="1" dirty="0" err="1" smtClean="0"/>
              <a:t>Kahneman</a:t>
            </a:r>
            <a:endParaRPr lang="en-US" sz="1900" b="1" dirty="0" smtClean="0"/>
          </a:p>
          <a:p>
            <a:pPr marL="0" indent="0" algn="l">
              <a:buNone/>
            </a:pPr>
            <a:r>
              <a:rPr lang="en-US" sz="1900" b="1" dirty="0" smtClean="0"/>
              <a:t>Thinking, Fast and Slow</a:t>
            </a:r>
          </a:p>
          <a:p>
            <a:pPr algn="l"/>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09600"/>
            <a:ext cx="2362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system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991"/>
          <a:stretch/>
        </p:blipFill>
        <p:spPr bwMode="auto">
          <a:xfrm>
            <a:off x="971550" y="5105400"/>
            <a:ext cx="7353300" cy="1534886"/>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l="23325"/>
          <a:stretch/>
        </p:blipFill>
        <p:spPr bwMode="auto">
          <a:xfrm>
            <a:off x="248393" y="2743200"/>
            <a:ext cx="1789213"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81600" y="2133600"/>
            <a:ext cx="4572000" cy="954107"/>
          </a:xfrm>
          <a:prstGeom prst="rect">
            <a:avLst/>
          </a:prstGeom>
        </p:spPr>
        <p:txBody>
          <a:bodyPr>
            <a:spAutoFit/>
          </a:bodyPr>
          <a:lstStyle/>
          <a:p>
            <a:pPr marL="457200" indent="-457200">
              <a:buFont typeface="Arial" panose="020B0604020202020204" pitchFamily="34" charset="0"/>
              <a:buChar char="•"/>
            </a:pPr>
            <a:r>
              <a:rPr lang="en-US" sz="2800" cap="all" dirty="0">
                <a:ln w="3175" cmpd="sng">
                  <a:noFill/>
                </a:ln>
                <a:solidFill>
                  <a:srgbClr val="00349E">
                    <a:lumMod val="20000"/>
                    <a:lumOff val="80000"/>
                  </a:srgbClr>
                </a:solidFill>
                <a:ea typeface="Gungsuh" panose="02030600000101010101" pitchFamily="18" charset="-127"/>
              </a:rPr>
              <a:t>system </a:t>
            </a:r>
            <a:r>
              <a:rPr lang="en-US" sz="2800" cap="all" dirty="0" smtClean="0">
                <a:ln w="3175" cmpd="sng">
                  <a:noFill/>
                </a:ln>
                <a:solidFill>
                  <a:srgbClr val="00349E">
                    <a:lumMod val="20000"/>
                    <a:lumOff val="80000"/>
                  </a:srgbClr>
                </a:solidFill>
                <a:ea typeface="Gungsuh" panose="02030600000101010101" pitchFamily="18" charset="-127"/>
              </a:rPr>
              <a:t>one</a:t>
            </a:r>
          </a:p>
          <a:p>
            <a:pPr marL="457200" indent="-457200">
              <a:buFont typeface="Arial" panose="020B0604020202020204" pitchFamily="34" charset="0"/>
              <a:buChar char="•"/>
            </a:pPr>
            <a:r>
              <a:rPr lang="en-US" sz="2800" cap="all" dirty="0" smtClean="0">
                <a:ln w="3175" cmpd="sng">
                  <a:noFill/>
                </a:ln>
                <a:solidFill>
                  <a:srgbClr val="00349E">
                    <a:lumMod val="20000"/>
                    <a:lumOff val="80000"/>
                  </a:srgbClr>
                </a:solidFill>
                <a:ea typeface="Gungsuh" panose="02030600000101010101" pitchFamily="18" charset="-127"/>
              </a:rPr>
              <a:t>system </a:t>
            </a:r>
            <a:r>
              <a:rPr lang="en-US" sz="2800" cap="all" dirty="0">
                <a:ln w="3175" cmpd="sng">
                  <a:noFill/>
                </a:ln>
                <a:solidFill>
                  <a:srgbClr val="00349E">
                    <a:lumMod val="20000"/>
                    <a:lumOff val="80000"/>
                  </a:srgbClr>
                </a:solidFill>
                <a:ea typeface="Gungsuh" panose="02030600000101010101" pitchFamily="18" charset="-127"/>
              </a:rPr>
              <a:t>two</a:t>
            </a:r>
            <a:endParaRPr lang="en-US" sz="2400" dirty="0">
              <a:solidFill>
                <a:prstClr val="white"/>
              </a:solidFill>
            </a:endParaRPr>
          </a:p>
        </p:txBody>
      </p:sp>
    </p:spTree>
    <p:extLst>
      <p:ext uri="{BB962C8B-B14F-4D97-AF65-F5344CB8AC3E}">
        <p14:creationId xmlns:p14="http://schemas.microsoft.com/office/powerpoint/2010/main" val="2966796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791159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0"/>
            <a:ext cx="7406640" cy="1472184"/>
          </a:xfrm>
        </p:spPr>
        <p:txBody>
          <a:bodyPr>
            <a:normAutofit fontScale="90000"/>
          </a:bodyPr>
          <a:lstStyle/>
          <a:p>
            <a:pPr marL="27432" lvl="0">
              <a:spcBef>
                <a:spcPts val="600"/>
              </a:spcBef>
            </a:pPr>
            <a:r>
              <a:rPr lang="en-US" sz="3200" dirty="0" smtClean="0">
                <a:solidFill>
                  <a:srgbClr val="002060"/>
                </a:solidFill>
              </a:rPr>
              <a:t>Dream Theory </a:t>
            </a:r>
            <a:r>
              <a:rPr lang="en-US" dirty="0" smtClean="0">
                <a:solidFill>
                  <a:srgbClr val="002060"/>
                </a:solidFill>
              </a:rPr>
              <a:t># 1 </a:t>
            </a:r>
            <a:br>
              <a:rPr lang="en-US" dirty="0" smtClean="0">
                <a:solidFill>
                  <a:srgbClr val="002060"/>
                </a:solidFill>
              </a:rPr>
            </a:br>
            <a:r>
              <a:rPr lang="en-US" dirty="0" smtClean="0">
                <a:solidFill>
                  <a:srgbClr val="002060"/>
                </a:solidFill>
              </a:rPr>
              <a:t>The Evolutionary Theory</a:t>
            </a:r>
            <a:br>
              <a:rPr lang="en-US" dirty="0" smtClean="0">
                <a:solidFill>
                  <a:srgbClr val="002060"/>
                </a:solidFill>
              </a:rPr>
            </a:br>
            <a:r>
              <a:rPr lang="en-US" sz="2700" dirty="0">
                <a:solidFill>
                  <a:schemeClr val="accent3">
                    <a:lumMod val="75000"/>
                  </a:schemeClr>
                </a:solidFill>
                <a:effectLst/>
              </a:rPr>
              <a:t>We Dream to Practice Response to Situations</a:t>
            </a:r>
            <a:br>
              <a:rPr lang="en-US" sz="2700" dirty="0">
                <a:solidFill>
                  <a:schemeClr val="accent3">
                    <a:lumMod val="75000"/>
                  </a:schemeClr>
                </a:solidFill>
                <a:effectLst/>
              </a:rPr>
            </a:br>
            <a:r>
              <a:rPr lang="en-US" sz="2700" dirty="0" err="1" smtClean="0">
                <a:solidFill>
                  <a:srgbClr val="002060"/>
                </a:solidFill>
              </a:rPr>
              <a:t>Antti</a:t>
            </a:r>
            <a:r>
              <a:rPr lang="en-US" sz="2700" dirty="0" smtClean="0">
                <a:solidFill>
                  <a:srgbClr val="002060"/>
                </a:solidFill>
              </a:rPr>
              <a:t> </a:t>
            </a:r>
            <a:r>
              <a:rPr lang="en-US" sz="2700" dirty="0" err="1" smtClean="0">
                <a:solidFill>
                  <a:srgbClr val="002060"/>
                </a:solidFill>
              </a:rPr>
              <a:t>Revonsuo</a:t>
            </a:r>
            <a:endParaRPr lang="en-US" sz="2700" dirty="0">
              <a:solidFill>
                <a:srgbClr val="002060"/>
              </a:solidFill>
            </a:endParaRPr>
          </a:p>
        </p:txBody>
      </p:sp>
      <p:sp>
        <p:nvSpPr>
          <p:cNvPr id="3" name="Subtitle 2"/>
          <p:cNvSpPr>
            <a:spLocks noGrp="1"/>
          </p:cNvSpPr>
          <p:nvPr>
            <p:ph type="subTitle" idx="1"/>
          </p:nvPr>
        </p:nvSpPr>
        <p:spPr>
          <a:xfrm>
            <a:off x="3809010" y="2157351"/>
            <a:ext cx="5334000" cy="4357749"/>
          </a:xfrm>
        </p:spPr>
        <p:txBody>
          <a:bodyPr>
            <a:normAutofit/>
          </a:bodyPr>
          <a:lstStyle/>
          <a:p>
            <a:r>
              <a:rPr lang="en-US" dirty="0" smtClean="0">
                <a:solidFill>
                  <a:srgbClr val="002060"/>
                </a:solidFill>
              </a:rPr>
              <a:t>Activity of the amygdala increases</a:t>
            </a:r>
            <a:endParaRPr lang="en-US" sz="3100" dirty="0" smtClean="0">
              <a:solidFill>
                <a:srgbClr val="002060"/>
              </a:solidFill>
            </a:endParaRPr>
          </a:p>
          <a:p>
            <a:pPr marL="484632" indent="-457200">
              <a:buFont typeface="Arial" panose="020B0604020202020204" pitchFamily="34" charset="0"/>
              <a:buChar char="•"/>
            </a:pPr>
            <a:r>
              <a:rPr lang="en-US" sz="2400" dirty="0" smtClean="0">
                <a:solidFill>
                  <a:srgbClr val="002060"/>
                </a:solidFill>
              </a:rPr>
              <a:t>The brain fires as if it’s in a </a:t>
            </a:r>
          </a:p>
          <a:p>
            <a:r>
              <a:rPr lang="en-US" sz="2400" dirty="0" smtClean="0">
                <a:solidFill>
                  <a:srgbClr val="002060"/>
                </a:solidFill>
              </a:rPr>
              <a:t>      real life situation</a:t>
            </a:r>
          </a:p>
          <a:p>
            <a:r>
              <a:rPr lang="en-US" sz="2400" dirty="0" smtClean="0">
                <a:solidFill>
                  <a:srgbClr val="002060"/>
                </a:solidFill>
              </a:rPr>
              <a:t>The brain activity for motor skills increases-  firing in a way that it’s practicing motor skills like running or jumping</a:t>
            </a:r>
          </a:p>
          <a:p>
            <a:endParaRPr lang="en-US" sz="2400" dirty="0" smtClean="0">
              <a:solidFill>
                <a:srgbClr val="002060"/>
              </a:solidFill>
            </a:endParaRPr>
          </a:p>
          <a:p>
            <a:pPr marL="370332" indent="-342900">
              <a:buFont typeface="Wingdings" panose="05000000000000000000" pitchFamily="2" charset="2"/>
              <a:buChar char="q"/>
            </a:pPr>
            <a:r>
              <a:rPr lang="en-US" sz="2400" dirty="0" smtClean="0">
                <a:solidFill>
                  <a:srgbClr val="002060"/>
                </a:solidFill>
              </a:rPr>
              <a:t>In the safety of night, we practice survival skills</a:t>
            </a: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914400" lvl="1"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a:solidFill>
                <a:srgbClr val="002060"/>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246" t="-4125" r="6887" b="4125"/>
          <a:stretch/>
        </p:blipFill>
        <p:spPr bwMode="auto">
          <a:xfrm>
            <a:off x="577613" y="2189019"/>
            <a:ext cx="29656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19200" y="5334000"/>
            <a:ext cx="1682514" cy="1015663"/>
          </a:xfrm>
          <a:prstGeom prst="rect">
            <a:avLst/>
          </a:prstGeom>
        </p:spPr>
        <p:txBody>
          <a:bodyPr wrap="square">
            <a:spAutoFit/>
          </a:bodyPr>
          <a:lstStyle/>
          <a:p>
            <a:pPr marL="27432">
              <a:spcBef>
                <a:spcPts val="600"/>
              </a:spcBef>
              <a:buClr>
                <a:srgbClr val="3891A7"/>
              </a:buClr>
              <a:buSzPct val="80000"/>
            </a:pPr>
            <a:r>
              <a:rPr lang="en-US" sz="2000" dirty="0">
                <a:solidFill>
                  <a:srgbClr val="002060"/>
                </a:solidFill>
              </a:rPr>
              <a:t>We rehearse fight or flight situations</a:t>
            </a:r>
          </a:p>
        </p:txBody>
      </p:sp>
    </p:spTree>
    <p:extLst>
      <p:ext uri="{BB962C8B-B14F-4D97-AF65-F5344CB8AC3E}">
        <p14:creationId xmlns:p14="http://schemas.microsoft.com/office/powerpoint/2010/main" val="10743134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143000"/>
          </a:xfrm>
        </p:spPr>
        <p:txBody>
          <a:bodyPr>
            <a:normAutofit fontScale="90000"/>
          </a:bodyPr>
          <a:lstStyle/>
          <a:p>
            <a:r>
              <a:rPr lang="en-US" sz="3100" dirty="0">
                <a:solidFill>
                  <a:srgbClr val="002060"/>
                </a:solidFill>
              </a:rPr>
              <a:t>How does the brain choose what </a:t>
            </a:r>
            <a:r>
              <a:rPr lang="en-US" sz="3100" dirty="0" smtClean="0">
                <a:solidFill>
                  <a:srgbClr val="002060"/>
                </a:solidFill>
              </a:rPr>
              <a:t>memory to consolidate</a:t>
            </a:r>
            <a:r>
              <a:rPr lang="en-US" sz="3100" dirty="0">
                <a:solidFill>
                  <a:srgbClr val="002060"/>
                </a:solidFill>
              </a:rPr>
              <a:t>?</a:t>
            </a:r>
            <a:r>
              <a:rPr lang="en-US" sz="3100" dirty="0"/>
              <a:t/>
            </a:r>
            <a:br>
              <a:rPr lang="en-US" sz="3100" dirty="0"/>
            </a:br>
            <a:endParaRPr lang="en-US" sz="4000" dirty="0"/>
          </a:p>
        </p:txBody>
      </p:sp>
      <p:sp>
        <p:nvSpPr>
          <p:cNvPr id="3" name="Content Placeholder 2"/>
          <p:cNvSpPr>
            <a:spLocks noGrp="1"/>
          </p:cNvSpPr>
          <p:nvPr>
            <p:ph idx="1"/>
          </p:nvPr>
        </p:nvSpPr>
        <p:spPr>
          <a:xfrm>
            <a:off x="1219200" y="1219200"/>
            <a:ext cx="7498080" cy="4800600"/>
          </a:xfrm>
        </p:spPr>
        <p:txBody>
          <a:bodyPr>
            <a:normAutofit fontScale="85000" lnSpcReduction="20000"/>
          </a:bodyPr>
          <a:lstStyle/>
          <a:p>
            <a:pPr marL="82296" indent="0">
              <a:buNone/>
            </a:pPr>
            <a:r>
              <a:rPr lang="en-US" sz="2000" dirty="0" smtClean="0"/>
              <a:t>“TAGS” </a:t>
            </a:r>
          </a:p>
          <a:p>
            <a:r>
              <a:rPr lang="en-US" sz="2200" dirty="0" smtClean="0"/>
              <a:t>If not tagged, sleep will forget memories it decides you don’t need</a:t>
            </a:r>
          </a:p>
          <a:p>
            <a:pPr marL="82296" indent="0">
              <a:buNone/>
            </a:pPr>
            <a:endParaRPr lang="en-US" sz="2200" dirty="0" smtClean="0"/>
          </a:p>
          <a:p>
            <a:pPr marL="82296" indent="0">
              <a:buNone/>
            </a:pPr>
            <a:r>
              <a:rPr lang="en-US" sz="2200" dirty="0" smtClean="0"/>
              <a:t>How to make sleep cement a memory?</a:t>
            </a:r>
          </a:p>
          <a:p>
            <a:r>
              <a:rPr lang="en-US" sz="2200" dirty="0" smtClean="0"/>
              <a:t>For example: If you think you will be tested,  your brain will remember it</a:t>
            </a:r>
          </a:p>
          <a:p>
            <a:pPr marL="82296" indent="0">
              <a:buNone/>
            </a:pPr>
            <a:endParaRPr lang="en-US" sz="2200" dirty="0"/>
          </a:p>
          <a:p>
            <a:pPr marL="82296" indent="0">
              <a:buNone/>
            </a:pPr>
            <a:r>
              <a:rPr lang="en-US" sz="2200" dirty="0" smtClean="0"/>
              <a:t>Tags might be:</a:t>
            </a:r>
          </a:p>
          <a:p>
            <a:pPr marL="82296" indent="0">
              <a:buNone/>
            </a:pPr>
            <a:r>
              <a:rPr lang="en-US" sz="2200" dirty="0" smtClean="0"/>
              <a:t>  emotional</a:t>
            </a:r>
          </a:p>
          <a:p>
            <a:pPr marL="82296" indent="0">
              <a:buNone/>
            </a:pPr>
            <a:r>
              <a:rPr lang="en-US" sz="2200" dirty="0" smtClean="0"/>
              <a:t>  you were excited about it</a:t>
            </a:r>
          </a:p>
          <a:p>
            <a:pPr marL="82296" indent="0">
              <a:buNone/>
            </a:pPr>
            <a:r>
              <a:rPr lang="en-US" sz="2200" dirty="0" smtClean="0"/>
              <a:t>  pleasurable</a:t>
            </a:r>
          </a:p>
          <a:p>
            <a:pPr marL="82296" indent="0">
              <a:buNone/>
            </a:pPr>
            <a:r>
              <a:rPr lang="en-US" sz="2200" dirty="0"/>
              <a:t> </a:t>
            </a:r>
            <a:r>
              <a:rPr lang="en-US" sz="2200" dirty="0" smtClean="0"/>
              <a:t> made you happy</a:t>
            </a:r>
          </a:p>
          <a:p>
            <a:pPr marL="82296" indent="0">
              <a:buNone/>
            </a:pPr>
            <a:endParaRPr lang="en-US" sz="2200" dirty="0" smtClean="0"/>
          </a:p>
          <a:p>
            <a:pPr marL="82296" indent="0">
              <a:buNone/>
            </a:pPr>
            <a:endParaRPr lang="en-US" sz="1800" dirty="0" smtClean="0"/>
          </a:p>
          <a:p>
            <a:pPr marL="82296" indent="0">
              <a:buNone/>
            </a:pPr>
            <a:r>
              <a:rPr lang="en-US" sz="2200" dirty="0" smtClean="0">
                <a:solidFill>
                  <a:srgbClr val="0070C0"/>
                </a:solidFill>
              </a:rPr>
              <a:t>When does sleep consolidate memory? </a:t>
            </a:r>
          </a:p>
          <a:p>
            <a:pPr marL="82296" indent="0">
              <a:buNone/>
            </a:pPr>
            <a:r>
              <a:rPr lang="en-US" sz="2200" dirty="0"/>
              <a:t>	</a:t>
            </a:r>
            <a:r>
              <a:rPr lang="en-US" sz="2200" dirty="0" smtClean="0"/>
              <a:t> </a:t>
            </a:r>
            <a:r>
              <a:rPr lang="en-US" sz="2200" dirty="0" smtClean="0">
                <a:solidFill>
                  <a:srgbClr val="0070C0"/>
                </a:solidFill>
              </a:rPr>
              <a:t>In stage 3 and 4 deep slow-wave sleep (Non-rem sleep)</a:t>
            </a:r>
            <a:endParaRPr lang="en-US" sz="2200" dirty="0">
              <a:solidFill>
                <a:srgbClr val="0070C0"/>
              </a:solidFill>
            </a:endParaRPr>
          </a:p>
        </p:txBody>
      </p:sp>
    </p:spTree>
    <p:extLst>
      <p:ext uri="{BB962C8B-B14F-4D97-AF65-F5344CB8AC3E}">
        <p14:creationId xmlns:p14="http://schemas.microsoft.com/office/powerpoint/2010/main" val="19338621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solidFill>
                <a:prstClr val="black"/>
              </a:solidFill>
            </a:endParaRPr>
          </a:p>
          <a:p>
            <a:r>
              <a:rPr lang="en-US" sz="2000" dirty="0" smtClean="0">
                <a:solidFill>
                  <a:prstClr val="black"/>
                </a:solidFill>
              </a:rPr>
              <a:t>Three memories</a:t>
            </a:r>
          </a:p>
          <a:p>
            <a:endParaRPr lang="en-US" sz="2000" dirty="0" smtClean="0">
              <a:solidFill>
                <a:prstClr val="black"/>
              </a:solidFill>
            </a:endParaRPr>
          </a:p>
          <a:p>
            <a:r>
              <a:rPr lang="en-US" sz="2000" dirty="0">
                <a:solidFill>
                  <a:prstClr val="black"/>
                </a:solidFill>
              </a:rPr>
              <a:t>	</a:t>
            </a:r>
            <a:r>
              <a:rPr lang="en-US" sz="2000" dirty="0" smtClean="0">
                <a:solidFill>
                  <a:prstClr val="black"/>
                </a:solidFill>
              </a:rPr>
              <a:t>1 flashbulb memory (explicit and specific)</a:t>
            </a:r>
          </a:p>
          <a:p>
            <a:endParaRPr lang="en-US" sz="2000" dirty="0">
              <a:solidFill>
                <a:prstClr val="black"/>
              </a:solidFill>
            </a:endParaRPr>
          </a:p>
          <a:p>
            <a:r>
              <a:rPr lang="en-US" sz="2000" dirty="0" smtClean="0">
                <a:solidFill>
                  <a:prstClr val="black"/>
                </a:solidFill>
              </a:rPr>
              <a:t>	1 semantics/ not important</a:t>
            </a:r>
          </a:p>
          <a:p>
            <a:endParaRPr lang="en-US" sz="2000" dirty="0">
              <a:solidFill>
                <a:prstClr val="black"/>
              </a:solidFill>
            </a:endParaRPr>
          </a:p>
          <a:p>
            <a:r>
              <a:rPr lang="en-US" sz="2000" dirty="0" smtClean="0">
                <a:solidFill>
                  <a:prstClr val="black"/>
                </a:solidFill>
              </a:rPr>
              <a:t>	1 procedural (implicit and general)</a:t>
            </a:r>
            <a:endParaRPr lang="en-US" sz="2000" dirty="0">
              <a:solidFill>
                <a:prstClr val="black"/>
              </a:solidFill>
            </a:endParaRPr>
          </a:p>
        </p:txBody>
      </p:sp>
      <p:sp>
        <p:nvSpPr>
          <p:cNvPr id="6" name="TextBox 5"/>
          <p:cNvSpPr txBox="1"/>
          <p:nvPr/>
        </p:nvSpPr>
        <p:spPr>
          <a:xfrm>
            <a:off x="2590800" y="1907487"/>
            <a:ext cx="5261953" cy="584775"/>
          </a:xfrm>
          <a:prstGeom prst="rect">
            <a:avLst/>
          </a:prstGeom>
          <a:noFill/>
        </p:spPr>
        <p:txBody>
          <a:bodyPr wrap="none" rtlCol="0">
            <a:spAutoFit/>
          </a:bodyPr>
          <a:lstStyle/>
          <a:p>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786287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624763"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ctrTitle"/>
          </p:nvPr>
        </p:nvSpPr>
        <p:spPr>
          <a:xfrm>
            <a:off x="3200400" y="1905000"/>
            <a:ext cx="5398295" cy="2421464"/>
          </a:xfrm>
        </p:spPr>
        <p:txBody>
          <a:bodyPr>
            <a:normAutofit/>
          </a:bodyPr>
          <a:lstStyle/>
          <a:p>
            <a:r>
              <a:rPr lang="en-US" sz="2800" b="1" dirty="0" smtClean="0">
                <a:latin typeface="Microsoft YaHei UI Light" panose="020B0502040204020203" pitchFamily="34" charset="-122"/>
                <a:ea typeface="Microsoft YaHei UI Light" panose="020B0502040204020203" pitchFamily="34" charset="-122"/>
              </a:rPr>
              <a:t>Sir Arthur tansley</a:t>
            </a:r>
            <a:endParaRPr lang="en-US" sz="2800" b="1" dirty="0">
              <a:latin typeface="Microsoft YaHei UI Light" panose="020B0502040204020203" pitchFamily="34" charset="-122"/>
              <a:ea typeface="Microsoft YaHei UI Light" panose="020B0502040204020203" pitchFamily="34" charset="-122"/>
            </a:endParaRPr>
          </a:p>
        </p:txBody>
      </p:sp>
      <p:sp>
        <p:nvSpPr>
          <p:cNvPr id="8" name="Text Placeholder 7"/>
          <p:cNvSpPr>
            <a:spLocks noGrp="1"/>
          </p:cNvSpPr>
          <p:nvPr>
            <p:ph type="subTitle" idx="1"/>
          </p:nvPr>
        </p:nvSpPr>
        <p:spPr>
          <a:xfrm>
            <a:off x="533400" y="4724400"/>
            <a:ext cx="8229600" cy="762000"/>
          </a:xfrm>
        </p:spPr>
        <p:txBody>
          <a:bodyPr>
            <a:normAutofit fontScale="70000" lnSpcReduction="20000"/>
          </a:bodyPr>
          <a:lstStyle/>
          <a:p>
            <a:pPr lvl="0" defTabSz="914400">
              <a:spcAft>
                <a:spcPts val="0"/>
              </a:spcAft>
              <a:buClrTx/>
              <a:buSzTx/>
            </a:pPr>
            <a:r>
              <a:rPr lang="en-US" sz="2900" dirty="0" smtClean="0">
                <a:solidFill>
                  <a:schemeClr val="tx2">
                    <a:lumMod val="75000"/>
                  </a:schemeClr>
                </a:solidFill>
                <a:latin typeface="Gill Sans MT"/>
              </a:rPr>
              <a:t>A BOTONIST, who later </a:t>
            </a:r>
            <a:r>
              <a:rPr lang="en-US" sz="2900" dirty="0">
                <a:solidFill>
                  <a:schemeClr val="tx2">
                    <a:lumMod val="75000"/>
                  </a:schemeClr>
                </a:solidFill>
                <a:latin typeface="Gill Sans MT"/>
              </a:rPr>
              <a:t>became a </a:t>
            </a:r>
            <a:r>
              <a:rPr lang="en-US" sz="2900" dirty="0" smtClean="0">
                <a:solidFill>
                  <a:schemeClr val="tx2">
                    <a:lumMod val="75000"/>
                  </a:schemeClr>
                </a:solidFill>
                <a:latin typeface="Gill Sans MT"/>
              </a:rPr>
              <a:t>psychologist</a:t>
            </a:r>
            <a:endParaRPr lang="en-US" sz="2900" dirty="0">
              <a:solidFill>
                <a:schemeClr val="tx2">
                  <a:lumMod val="75000"/>
                </a:schemeClr>
              </a:solidFill>
              <a:latin typeface="Gill Sans MT"/>
            </a:endParaRPr>
          </a:p>
          <a:p>
            <a:pPr lvl="0" defTabSz="914400">
              <a:spcAft>
                <a:spcPts val="0"/>
              </a:spcAft>
              <a:buClrTx/>
              <a:buSzTx/>
            </a:pPr>
            <a:r>
              <a:rPr lang="en-US" sz="2900" dirty="0">
                <a:solidFill>
                  <a:schemeClr val="tx2">
                    <a:lumMod val="75000"/>
                  </a:schemeClr>
                </a:solidFill>
                <a:latin typeface="Gill Sans MT"/>
              </a:rPr>
              <a:t>      famous for the idea that ecosystems are self-organizing</a:t>
            </a:r>
          </a:p>
          <a:p>
            <a:endParaRPr lang="en-US" dirty="0"/>
          </a:p>
        </p:txBody>
      </p:sp>
    </p:spTree>
    <p:extLst>
      <p:ext uri="{BB962C8B-B14F-4D97-AF65-F5344CB8AC3E}">
        <p14:creationId xmlns:p14="http://schemas.microsoft.com/office/powerpoint/2010/main" val="1976586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5539941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a:solidFill>
                  <a:srgbClr val="7030A0"/>
                </a:solidFill>
              </a:rPr>
              <a:t>Dreams provide a path to the unconscious areas of the mind, </a:t>
            </a:r>
          </a:p>
          <a:p>
            <a:r>
              <a:rPr lang="en-US" dirty="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endParaRPr lang="en-US" b="1" dirty="0">
              <a:solidFill>
                <a:srgbClr val="7030A0"/>
              </a:solidFill>
            </a:endParaRPr>
          </a:p>
          <a:p>
            <a:r>
              <a:rPr lang="en-US" b="1" dirty="0">
                <a:solidFill>
                  <a:srgbClr val="7030A0"/>
                </a:solidFill>
              </a:rPr>
              <a:t>Analyzed thousands of dreams from diaries</a:t>
            </a:r>
          </a:p>
          <a:p>
            <a:pPr lvl="1">
              <a:buFont typeface="Wingdings" pitchFamily="2" charset="2"/>
              <a:buChar char="v"/>
            </a:pPr>
            <a:r>
              <a:rPr lang="en-US" dirty="0">
                <a:solidFill>
                  <a:srgbClr val="7030A0"/>
                </a:solidFill>
              </a:rPr>
              <a:t>Developed a quantitative coding system for content</a:t>
            </a:r>
          </a:p>
          <a:p>
            <a:pPr lvl="1">
              <a:buFont typeface="Wingdings" pitchFamily="2" charset="2"/>
              <a:buChar char="v"/>
            </a:pPr>
            <a:r>
              <a:rPr lang="en-US" dirty="0">
                <a:solidFill>
                  <a:srgbClr val="7030A0"/>
                </a:solidFill>
              </a:rPr>
              <a:t>Looked for patterns</a:t>
            </a:r>
          </a:p>
          <a:p>
            <a:pPr lvl="1">
              <a:buFont typeface="Wingdings" pitchFamily="2" charset="2"/>
              <a:buChar char="v"/>
            </a:pPr>
            <a:r>
              <a:rPr lang="en-US" dirty="0">
                <a:solidFill>
                  <a:srgbClr val="7030A0"/>
                </a:solidFill>
              </a:rPr>
              <a:t>Methodical, empirical</a:t>
            </a:r>
          </a:p>
          <a:p>
            <a:pPr lvl="1">
              <a:buFont typeface="Wingdings" pitchFamily="2" charset="2"/>
              <a:buChar char="v"/>
            </a:pPr>
            <a:r>
              <a:rPr lang="en-US" dirty="0">
                <a:solidFill>
                  <a:srgbClr val="7030A0"/>
                </a:solidFill>
              </a:rPr>
              <a:t>Believed meaningful predictions could be made about </a:t>
            </a:r>
          </a:p>
          <a:p>
            <a:pPr lvl="1"/>
            <a:r>
              <a:rPr lang="en-US" dirty="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extLst>
      <p:ext uri="{BB962C8B-B14F-4D97-AF65-F5344CB8AC3E}">
        <p14:creationId xmlns:p14="http://schemas.microsoft.com/office/powerpoint/2010/main" val="22836873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a:buFont typeface="Wingdings" pitchFamily="2" charset="2"/>
              <a:buChar char="ü"/>
            </a:pPr>
            <a:r>
              <a:rPr lang="en-US" sz="2000" dirty="0">
                <a:solidFill>
                  <a:prstClr val="black"/>
                </a:solidFill>
              </a:rPr>
              <a:t>Dreams provide a path to the unconscious areas of the mind, </a:t>
            </a:r>
          </a:p>
          <a:p>
            <a:r>
              <a:rPr lang="en-US" sz="2000" dirty="0">
                <a:solidFill>
                  <a:prstClr val="black"/>
                </a:solidFill>
              </a:rPr>
              <a:t>        </a:t>
            </a:r>
            <a:r>
              <a:rPr lang="en-US" sz="2000" dirty="0" smtClean="0">
                <a:solidFill>
                  <a:prstClr val="black"/>
                </a:solidFill>
              </a:rPr>
              <a:t>and </a:t>
            </a:r>
            <a:r>
              <a:rPr lang="en-US" sz="2000" dirty="0">
                <a:solidFill>
                  <a:prstClr val="black"/>
                </a:solidFill>
              </a:rPr>
              <a:t>can be a map for the dreamer to anticipate difficulties and obstacles</a:t>
            </a: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 Metaphor </a:t>
            </a:r>
            <a:r>
              <a:rPr lang="en-US" sz="2000" dirty="0">
                <a:solidFill>
                  <a:srgbClr val="002060"/>
                </a:solidFill>
              </a:rPr>
              <a:t>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He </a:t>
            </a:r>
            <a:r>
              <a:rPr lang="en-US" sz="2000" dirty="0">
                <a:solidFill>
                  <a:srgbClr val="002060"/>
                </a:solidFill>
              </a:rPr>
              <a:t>didn’t </a:t>
            </a:r>
            <a:r>
              <a:rPr lang="en-US" sz="2000" dirty="0" smtClean="0">
                <a:solidFill>
                  <a:srgbClr val="002060"/>
                </a:solidFill>
              </a:rPr>
              <a:t>think dreams  were </a:t>
            </a:r>
            <a:r>
              <a:rPr lang="en-US" sz="2000" dirty="0">
                <a:solidFill>
                  <a:srgbClr val="002060"/>
                </a:solidFill>
              </a:rPr>
              <a:t>a disguise </a:t>
            </a:r>
          </a:p>
          <a:p>
            <a:pPr marL="1257300" lvl="2" indent="-342900">
              <a:buFont typeface="Arial" panose="020B0604020202020204" pitchFamily="34" charset="0"/>
              <a:buChar char="•"/>
            </a:pPr>
            <a:r>
              <a:rPr lang="en-US" sz="2000" dirty="0">
                <a:solidFill>
                  <a:srgbClr val="002060"/>
                </a:solidFill>
              </a:rPr>
              <a:t> not hidden expression</a:t>
            </a: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7451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lvl="0" defTabSz="914400">
              <a:spcBef>
                <a:spcPts val="0"/>
              </a:spcBef>
              <a:defRPr/>
            </a:pP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Minds, </a:t>
            </a:r>
            <a:r>
              <a:rPr lang="en-US" sz="4300" kern="0" cap="none" dirty="0" smtClean="0">
                <a:ln>
                  <a:noFill/>
                </a:ln>
                <a:solidFill>
                  <a:schemeClr val="tx1">
                    <a:lumMod val="95000"/>
                  </a:schemeClr>
                </a:solidFill>
                <a:effectLst>
                  <a:outerShdw blurRad="50000" dist="30000" dir="5400000" algn="tl" rotWithShape="0">
                    <a:srgbClr val="000000">
                      <a:alpha val="30000"/>
                    </a:srgbClr>
                  </a:outerShdw>
                </a:effectLst>
                <a:latin typeface="Gill Sans MT"/>
              </a:rPr>
              <a:t>Brains,  </a:t>
            </a: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and Machine</a:t>
            </a:r>
            <a:r>
              <a:rPr lang="en-US" sz="1800" kern="0" cap="none" dirty="0">
                <a:ln>
                  <a:noFill/>
                </a:ln>
                <a:solidFill>
                  <a:sysClr val="windowText" lastClr="000000"/>
                </a:solidFill>
                <a:latin typeface="Calibri"/>
              </a:rPr>
              <a:t/>
            </a:r>
            <a:br>
              <a:rPr lang="en-US" sz="1800" kern="0" cap="none" dirty="0">
                <a:ln>
                  <a:noFill/>
                </a:ln>
                <a:solidFill>
                  <a:sysClr val="windowText" lastClr="000000"/>
                </a:solidFill>
                <a:latin typeface="Calibri"/>
              </a:rPr>
            </a:br>
            <a:endParaRPr lang="en-US" dirty="0"/>
          </a:p>
        </p:txBody>
      </p:sp>
      <p:sp>
        <p:nvSpPr>
          <p:cNvPr id="6" name="Subtitle 5"/>
          <p:cNvSpPr>
            <a:spLocks noGrp="1"/>
          </p:cNvSpPr>
          <p:nvPr>
            <p:ph type="subTitle" idx="1"/>
          </p:nvPr>
        </p:nvSpPr>
        <p:spPr>
          <a:xfrm>
            <a:off x="685800" y="4343400"/>
            <a:ext cx="8001000" cy="1405467"/>
          </a:xfrm>
        </p:spPr>
        <p:txBody>
          <a:bodyPr>
            <a:normAutofit/>
          </a:bodyPr>
          <a:lstStyle/>
          <a:p>
            <a:pPr algn="l"/>
            <a:r>
              <a:rPr lang="en-US" sz="2400" dirty="0" smtClean="0"/>
              <a:t>What do we have in common ?</a:t>
            </a:r>
          </a:p>
          <a:p>
            <a:pPr algn="l"/>
            <a:r>
              <a:rPr lang="en-US" sz="2400" dirty="0" smtClean="0"/>
              <a:t>What makes a Human different from a Computer?</a:t>
            </a:r>
            <a:endParaRPr lang="en-US" sz="2400" dirty="0"/>
          </a:p>
        </p:txBody>
      </p:sp>
      <p:sp>
        <p:nvSpPr>
          <p:cNvPr id="4" name="Rectangle 3"/>
          <p:cNvSpPr/>
          <p:nvPr/>
        </p:nvSpPr>
        <p:spPr>
          <a:xfrm>
            <a:off x="2286000" y="2721114"/>
            <a:ext cx="4572000" cy="369332"/>
          </a:xfrm>
          <a:prstGeom prst="rect">
            <a:avLst/>
          </a:prstGeom>
        </p:spPr>
        <p:txBody>
          <a:bodyPr>
            <a:spAutoFit/>
          </a:bodyPr>
          <a:lstStyle/>
          <a:p>
            <a:pPr>
              <a:defRPr/>
            </a:pPr>
            <a:endParaRPr lang="en-US" kern="0" dirty="0">
              <a:solidFill>
                <a:sysClr val="windowText" lastClr="000000"/>
              </a:solidFill>
            </a:endParaRPr>
          </a:p>
        </p:txBody>
      </p:sp>
    </p:spTree>
    <p:extLst>
      <p:ext uri="{BB962C8B-B14F-4D97-AF65-F5344CB8AC3E}">
        <p14:creationId xmlns:p14="http://schemas.microsoft.com/office/powerpoint/2010/main" val="17563961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Minds, Brain,  and Machine</a:t>
            </a:r>
            <a:endParaRPr lang="en-US" dirty="0"/>
          </a:p>
        </p:txBody>
      </p:sp>
      <p:sp>
        <p:nvSpPr>
          <p:cNvPr id="7" name="Content Placeholder 6"/>
          <p:cNvSpPr>
            <a:spLocks noGrp="1"/>
          </p:cNvSpPr>
          <p:nvPr>
            <p:ph idx="1"/>
          </p:nvPr>
        </p:nvSpPr>
        <p:spPr>
          <a:xfrm>
            <a:off x="1435608" y="1219200"/>
            <a:ext cx="7498080" cy="5029200"/>
          </a:xfrm>
        </p:spPr>
        <p:txBody>
          <a:bodyPr/>
          <a:lstStyle/>
          <a:p>
            <a:pPr>
              <a:buNone/>
            </a:pPr>
            <a:r>
              <a:rPr lang="en-US" sz="2000" dirty="0" smtClean="0"/>
              <a:t>Both:</a:t>
            </a:r>
          </a:p>
          <a:p>
            <a:pPr>
              <a:buNone/>
            </a:pPr>
            <a:r>
              <a:rPr lang="en-US" sz="2000" dirty="0" smtClean="0">
                <a:solidFill>
                  <a:srgbClr val="0070C0"/>
                </a:solidFill>
              </a:rPr>
              <a:t>Both use electrical pulses</a:t>
            </a:r>
          </a:p>
          <a:p>
            <a:pPr>
              <a:buNone/>
            </a:pPr>
            <a:r>
              <a:rPr lang="en-US" sz="2000" dirty="0" smtClean="0">
                <a:solidFill>
                  <a:srgbClr val="0070C0"/>
                </a:solidFill>
              </a:rPr>
              <a:t>Can communicate</a:t>
            </a:r>
          </a:p>
          <a:p>
            <a:pPr>
              <a:buNone/>
            </a:pPr>
            <a:r>
              <a:rPr lang="en-US" sz="2000" dirty="0" smtClean="0">
                <a:solidFill>
                  <a:srgbClr val="0070C0"/>
                </a:solidFill>
              </a:rPr>
              <a:t>Transmit information</a:t>
            </a:r>
          </a:p>
          <a:p>
            <a:pPr>
              <a:buNone/>
            </a:pPr>
            <a:r>
              <a:rPr lang="en-US" sz="2000" dirty="0" smtClean="0">
                <a:solidFill>
                  <a:srgbClr val="0070C0"/>
                </a:solidFill>
              </a:rPr>
              <a:t>Have memory that grows and can be expanded, supplemented</a:t>
            </a:r>
          </a:p>
          <a:p>
            <a:pPr>
              <a:buNone/>
            </a:pPr>
            <a:r>
              <a:rPr lang="en-US" sz="2000" dirty="0" smtClean="0">
                <a:solidFill>
                  <a:srgbClr val="0070C0"/>
                </a:solidFill>
              </a:rPr>
              <a:t>Adapt and learn</a:t>
            </a:r>
          </a:p>
          <a:p>
            <a:pPr>
              <a:buNone/>
            </a:pPr>
            <a:r>
              <a:rPr lang="en-US" sz="2000" dirty="0" smtClean="0">
                <a:solidFill>
                  <a:srgbClr val="0070C0"/>
                </a:solidFill>
              </a:rPr>
              <a:t>Evolve with time</a:t>
            </a:r>
          </a:p>
          <a:p>
            <a:pPr>
              <a:buNone/>
            </a:pPr>
            <a:r>
              <a:rPr lang="en-US" sz="2000" dirty="0" smtClean="0">
                <a:solidFill>
                  <a:srgbClr val="0070C0"/>
                </a:solidFill>
              </a:rPr>
              <a:t>Need Energy</a:t>
            </a:r>
          </a:p>
          <a:p>
            <a:pPr>
              <a:buNone/>
            </a:pPr>
            <a:r>
              <a:rPr lang="en-US" sz="2000" dirty="0" smtClean="0">
                <a:solidFill>
                  <a:srgbClr val="0070C0"/>
                </a:solidFill>
              </a:rPr>
              <a:t>Can be Damaged</a:t>
            </a:r>
          </a:p>
          <a:p>
            <a:pPr>
              <a:buNone/>
            </a:pPr>
            <a:r>
              <a:rPr lang="en-US" sz="2000" dirty="0" smtClean="0">
                <a:solidFill>
                  <a:srgbClr val="0070C0"/>
                </a:solidFill>
              </a:rPr>
              <a:t>Change and can be modified</a:t>
            </a:r>
          </a:p>
          <a:p>
            <a:pPr>
              <a:buNone/>
            </a:pPr>
            <a:r>
              <a:rPr lang="en-US" sz="2000" dirty="0" smtClean="0">
                <a:solidFill>
                  <a:srgbClr val="0070C0"/>
                </a:solidFill>
              </a:rPr>
              <a:t>Speak</a:t>
            </a:r>
          </a:p>
          <a:p>
            <a:pPr>
              <a:buNone/>
            </a:pPr>
            <a:r>
              <a:rPr lang="en-US" sz="2000" dirty="0" smtClean="0">
                <a:solidFill>
                  <a:srgbClr val="0070C0"/>
                </a:solidFill>
              </a:rPr>
              <a:t>What about thinking?</a:t>
            </a:r>
          </a:p>
          <a:p>
            <a:pPr>
              <a:buNone/>
            </a:pPr>
            <a:endParaRPr lang="en-US" dirty="0"/>
          </a:p>
        </p:txBody>
      </p:sp>
    </p:spTree>
    <p:extLst>
      <p:ext uri="{BB962C8B-B14F-4D97-AF65-F5344CB8AC3E}">
        <p14:creationId xmlns:p14="http://schemas.microsoft.com/office/powerpoint/2010/main" val="3315338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219200"/>
            <a:ext cx="7086600" cy="4975721"/>
          </a:xfrm>
          <a:prstGeom prst="rect">
            <a:avLst/>
          </a:prstGeom>
        </p:spPr>
        <p:txBody>
          <a:bodyPr wrap="square">
            <a:spAutoFit/>
          </a:bodyPr>
          <a:lstStyle/>
          <a:p>
            <a:pPr marL="82296" defTabSz="342900">
              <a:spcAft>
                <a:spcPts val="750"/>
              </a:spcAft>
              <a:buClr>
                <a:prstClr val="white"/>
              </a:buClr>
              <a:buSzPct val="100000"/>
            </a:pPr>
            <a:r>
              <a:rPr lang="en-US" sz="1400" b="1" dirty="0">
                <a:solidFill>
                  <a:srgbClr val="ACCBF9">
                    <a:lumMod val="50000"/>
                  </a:srgbClr>
                </a:solidFill>
                <a:latin typeface="Calibri"/>
              </a:rPr>
              <a:t>Black Elk</a:t>
            </a:r>
          </a:p>
          <a:p>
            <a:pPr marL="82296" defTabSz="342900">
              <a:spcAft>
                <a:spcPts val="750"/>
              </a:spcAft>
              <a:buClr>
                <a:prstClr val="white"/>
              </a:buClr>
              <a:buSzPct val="100000"/>
            </a:pPr>
            <a:r>
              <a:rPr lang="en-US" sz="1400" b="1" dirty="0">
                <a:solidFill>
                  <a:srgbClr val="ACCBF9">
                    <a:lumMod val="50000"/>
                  </a:srgbClr>
                </a:solidFill>
                <a:latin typeface="Calibri"/>
              </a:rPr>
              <a:t>His book: </a:t>
            </a:r>
            <a:r>
              <a:rPr lang="en-US" sz="1400" dirty="0">
                <a:solidFill>
                  <a:srgbClr val="ACCBF9">
                    <a:lumMod val="50000"/>
                  </a:srgbClr>
                </a:solidFill>
                <a:latin typeface="Calibri"/>
                <a:hlinkClick r:id="rId2"/>
              </a:rPr>
              <a:t>https://en.wikipedia.org/wiki/Black_Elk_Speaks</a:t>
            </a:r>
            <a:endParaRPr lang="en-US" sz="1400"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hlinkClick r:id="rId3"/>
              </a:rPr>
              <a:t>https://en.wikipedia.org/wiki/Black_Elk</a:t>
            </a:r>
            <a:endParaRPr lang="en-US" sz="1400" b="1"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Descartes Three Dreams:</a:t>
            </a:r>
          </a:p>
          <a:p>
            <a:pPr marL="82296" defTabSz="342900">
              <a:spcAft>
                <a:spcPts val="750"/>
              </a:spcAft>
              <a:buClr>
                <a:prstClr val="white"/>
              </a:buClr>
              <a:buSzPct val="100000"/>
            </a:pPr>
            <a:r>
              <a:rPr lang="en-US" sz="1400" dirty="0">
                <a:solidFill>
                  <a:srgbClr val="ACCBF9">
                    <a:lumMod val="50000"/>
                  </a:srgbClr>
                </a:solidFill>
                <a:latin typeface="Calibri"/>
              </a:rPr>
              <a:t>http://physics.weber.edu/carroll/honors/descarte.htm</a:t>
            </a:r>
          </a:p>
          <a:p>
            <a:pPr marL="82296" defTabSz="342900">
              <a:spcAft>
                <a:spcPts val="750"/>
              </a:spcAft>
              <a:buClr>
                <a:prstClr val="white"/>
              </a:buClr>
              <a:buSzPct val="100000"/>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Gazziniga</a:t>
            </a:r>
            <a:r>
              <a:rPr lang="en-US" sz="1400" b="1" dirty="0">
                <a:solidFill>
                  <a:srgbClr val="ACCBF9">
                    <a:lumMod val="50000"/>
                  </a:srgbClr>
                </a:solidFill>
                <a:latin typeface="Calibri"/>
              </a:rPr>
              <a:t>: Split brain research</a:t>
            </a:r>
          </a:p>
          <a:p>
            <a:pPr marL="82296" defTabSz="342900">
              <a:spcAft>
                <a:spcPts val="750"/>
              </a:spcAft>
              <a:buClr>
                <a:prstClr val="white"/>
              </a:buClr>
              <a:buSzPct val="100000"/>
            </a:pPr>
            <a:r>
              <a:rPr lang="en-US" sz="1400" dirty="0">
                <a:solidFill>
                  <a:srgbClr val="ACCBF9">
                    <a:lumMod val="50000"/>
                  </a:srgbClr>
                </a:solidFill>
                <a:latin typeface="Calibri"/>
                <a:hlinkClick r:id="rId4"/>
              </a:rPr>
              <a:t>http://www.informationphilosopher.com/solutions/scientists/gazzaniga/</a:t>
            </a:r>
            <a:endParaRPr lang="en-US" sz="1400" b="1"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Gazzinga</a:t>
            </a:r>
            <a:r>
              <a:rPr lang="en-US" sz="1400" b="1" dirty="0">
                <a:solidFill>
                  <a:srgbClr val="ACCBF9">
                    <a:lumMod val="50000"/>
                  </a:srgbClr>
                </a:solidFill>
                <a:latin typeface="Calibri"/>
              </a:rPr>
              <a:t> and Alan </a:t>
            </a:r>
            <a:r>
              <a:rPr lang="en-US" sz="1400" b="1" dirty="0" err="1">
                <a:solidFill>
                  <a:srgbClr val="ACCBF9">
                    <a:lumMod val="50000"/>
                  </a:srgbClr>
                </a:solidFill>
                <a:latin typeface="Calibri"/>
              </a:rPr>
              <a:t>Alda</a:t>
            </a:r>
            <a:r>
              <a:rPr lang="en-US" sz="1400" b="1" dirty="0">
                <a:solidFill>
                  <a:srgbClr val="ACCBF9">
                    <a:lumMod val="50000"/>
                  </a:srgbClr>
                </a:solidFill>
                <a:latin typeface="Calibri"/>
              </a:rPr>
              <a:t>   -Brains work independently</a:t>
            </a:r>
          </a:p>
          <a:p>
            <a:pPr marL="82296" defTabSz="342900">
              <a:spcAft>
                <a:spcPts val="750"/>
              </a:spcAft>
              <a:buClr>
                <a:prstClr val="white"/>
              </a:buClr>
              <a:buSzPct val="100000"/>
            </a:pPr>
            <a:r>
              <a:rPr lang="en-US" sz="1400" b="1" dirty="0">
                <a:solidFill>
                  <a:srgbClr val="ACCBF9">
                    <a:lumMod val="50000"/>
                  </a:srgbClr>
                </a:solidFill>
                <a:latin typeface="Calibri"/>
                <a:hlinkClick r:id="rId5"/>
              </a:rPr>
              <a:t>https://www.youtube.com/watch?v=lfGwsAdS9Dc</a:t>
            </a:r>
            <a:endParaRPr lang="en-US" sz="1400"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The Interpreter Within:  The Glue of Conscious Experience</a:t>
            </a:r>
          </a:p>
          <a:p>
            <a:pPr marL="82296" defTabSz="342900">
              <a:spcAft>
                <a:spcPts val="750"/>
              </a:spcAft>
              <a:buClr>
                <a:prstClr val="white"/>
              </a:buClr>
              <a:buSzPct val="100000"/>
            </a:pPr>
            <a:r>
              <a:rPr lang="en-US" sz="1400" dirty="0">
                <a:solidFill>
                  <a:srgbClr val="ACCBF9">
                    <a:lumMod val="50000"/>
                  </a:srgbClr>
                </a:solidFill>
                <a:latin typeface="Calibri"/>
                <a:hlinkClick r:id="rId6"/>
              </a:rPr>
              <a:t>http://www.dana.org/Cerebrum/Default.aspx?id=39343</a:t>
            </a:r>
            <a:endParaRPr lang="en-US" sz="1400" dirty="0">
              <a:solidFill>
                <a:srgbClr val="ACCBF9">
                  <a:lumMod val="50000"/>
                </a:srgbClr>
              </a:solidFill>
              <a:latin typeface="Calibri"/>
            </a:endParaRPr>
          </a:p>
          <a:p>
            <a:pPr defTabSz="342900">
              <a:spcAft>
                <a:spcPts val="750"/>
              </a:spcAft>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Ganziga</a:t>
            </a:r>
            <a:r>
              <a:rPr lang="en-US" sz="1400" b="1" dirty="0">
                <a:solidFill>
                  <a:srgbClr val="ACCBF9">
                    <a:lumMod val="50000"/>
                  </a:srgbClr>
                </a:solidFill>
                <a:latin typeface="Calibri"/>
              </a:rPr>
              <a:t>, split-brain research</a:t>
            </a:r>
          </a:p>
          <a:p>
            <a:pPr defTabSz="342900">
              <a:spcAft>
                <a:spcPts val="750"/>
              </a:spcAft>
            </a:pPr>
            <a:r>
              <a:rPr lang="en-US" sz="1400" dirty="0">
                <a:solidFill>
                  <a:srgbClr val="ACCBF9">
                    <a:lumMod val="50000"/>
                  </a:srgbClr>
                </a:solidFill>
                <a:latin typeface="Calibri"/>
                <a:hlinkClick r:id="rId7"/>
              </a:rPr>
              <a:t>http://www.nytimes.com/2011/11/01/science/telling-the-story-of-the-brains-cacophony-of-competing-voices.html?pagewanted=all</a:t>
            </a:r>
            <a:endParaRPr lang="en-US" sz="1400" dirty="0">
              <a:solidFill>
                <a:srgbClr val="ACCBF9">
                  <a:lumMod val="50000"/>
                </a:srgbClr>
              </a:solidFill>
              <a:latin typeface="Calibri"/>
            </a:endParaRPr>
          </a:p>
          <a:p>
            <a:pPr defTabSz="342900">
              <a:spcAft>
                <a:spcPts val="750"/>
              </a:spcAft>
            </a:pPr>
            <a:r>
              <a:rPr lang="en-US" sz="1400" dirty="0">
                <a:solidFill>
                  <a:srgbClr val="ACCBF9">
                    <a:lumMod val="50000"/>
                  </a:srgbClr>
                </a:solidFill>
                <a:latin typeface="Calibri"/>
              </a:rPr>
              <a:t> Video: </a:t>
            </a:r>
            <a:r>
              <a:rPr lang="en-US" sz="1400" dirty="0">
                <a:solidFill>
                  <a:srgbClr val="ACCBF9">
                    <a:lumMod val="50000"/>
                  </a:srgbClr>
                </a:solidFill>
                <a:latin typeface="Calibri"/>
                <a:hlinkClick r:id="rId8"/>
              </a:rPr>
              <a:t>http://www.nytimes.com/video/science/100000001142409/michael-gazzaniga.html</a:t>
            </a:r>
            <a:endParaRPr lang="en-US" sz="1400" dirty="0">
              <a:solidFill>
                <a:srgbClr val="ACCBF9">
                  <a:lumMod val="50000"/>
                </a:srgbClr>
              </a:solidFill>
              <a:latin typeface="Calibri"/>
            </a:endParaRPr>
          </a:p>
          <a:p>
            <a:pPr defTabSz="342900">
              <a:spcAft>
                <a:spcPts val="750"/>
              </a:spcAft>
            </a:pPr>
            <a:r>
              <a:rPr lang="en-US" sz="1400" dirty="0">
                <a:solidFill>
                  <a:srgbClr val="ACCBF9">
                    <a:lumMod val="50000"/>
                  </a:srgbClr>
                </a:solidFill>
                <a:latin typeface="Calibri"/>
                <a:hlinkClick r:id="rId9"/>
              </a:rPr>
              <a:t>http://bigthink.com/users/michaelgazzaniga</a:t>
            </a:r>
            <a:endParaRPr lang="en-US" sz="1400" dirty="0">
              <a:solidFill>
                <a:srgbClr val="ACCBF9">
                  <a:lumMod val="50000"/>
                </a:srgbClr>
              </a:solidFill>
              <a:latin typeface="Calibri"/>
            </a:endParaRPr>
          </a:p>
        </p:txBody>
      </p:sp>
      <p:sp>
        <p:nvSpPr>
          <p:cNvPr id="3" name="Title 2"/>
          <p:cNvSpPr>
            <a:spLocks noGrp="1"/>
          </p:cNvSpPr>
          <p:nvPr>
            <p:ph type="title"/>
          </p:nvPr>
        </p:nvSpPr>
        <p:spPr>
          <a:xfrm>
            <a:off x="1295400" y="457200"/>
            <a:ext cx="7403592" cy="563880"/>
          </a:xfrm>
        </p:spPr>
        <p:txBody>
          <a:bodyPr>
            <a:normAutofit fontScale="90000"/>
          </a:bodyPr>
          <a:lstStyle/>
          <a:p>
            <a:r>
              <a:rPr lang="en-US" sz="2800" cap="all" dirty="0">
                <a:ln w="3175" cmpd="sng">
                  <a:noFill/>
                </a:ln>
                <a:solidFill>
                  <a:schemeClr val="accent4">
                    <a:lumMod val="50000"/>
                  </a:schemeClr>
                </a:solidFill>
                <a:effectLst/>
                <a:latin typeface="Calibri Light"/>
              </a:rPr>
              <a:t>For more information  | class </a:t>
            </a:r>
            <a:r>
              <a:rPr lang="en-US" sz="2800" cap="all" dirty="0" smtClean="0">
                <a:ln w="3175" cmpd="sng">
                  <a:noFill/>
                </a:ln>
                <a:solidFill>
                  <a:schemeClr val="accent4">
                    <a:lumMod val="50000"/>
                  </a:schemeClr>
                </a:solidFill>
                <a:effectLst/>
                <a:latin typeface="Calibri Light"/>
              </a:rPr>
              <a:t>one and Two:</a:t>
            </a:r>
            <a:endParaRPr lang="en-US" dirty="0">
              <a:solidFill>
                <a:schemeClr val="accent4">
                  <a:lumMod val="50000"/>
                </a:schemeClr>
              </a:solidFill>
            </a:endParaRPr>
          </a:p>
        </p:txBody>
      </p:sp>
    </p:spTree>
    <p:extLst>
      <p:ext uri="{BB962C8B-B14F-4D97-AF65-F5344CB8AC3E}">
        <p14:creationId xmlns:p14="http://schemas.microsoft.com/office/powerpoint/2010/main" val="2332499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712"/>
            <a:ext cx="7239000" cy="457200"/>
          </a:xfrm>
        </p:spPr>
        <p:txBody>
          <a:bodyPr>
            <a:normAutofit fontScale="90000"/>
          </a:bodyPr>
          <a:lstStyle/>
          <a:p>
            <a:r>
              <a:rPr lang="en-US" sz="2800" cap="all" dirty="0">
                <a:ln w="3175" cmpd="sng">
                  <a:noFill/>
                </a:ln>
                <a:solidFill>
                  <a:srgbClr val="4A66AC">
                    <a:lumMod val="50000"/>
                  </a:srgbClr>
                </a:solidFill>
                <a:effectLst/>
                <a:latin typeface="Calibri Light"/>
              </a:rPr>
              <a:t>For more information  | class </a:t>
            </a:r>
            <a:r>
              <a:rPr lang="en-US" sz="2800" cap="all" dirty="0" smtClean="0">
                <a:ln w="3175" cmpd="sng">
                  <a:noFill/>
                </a:ln>
                <a:solidFill>
                  <a:srgbClr val="4A66AC">
                    <a:lumMod val="50000"/>
                  </a:srgbClr>
                </a:solidFill>
                <a:effectLst/>
                <a:latin typeface="Calibri Light"/>
              </a:rPr>
              <a:t>one and Two:</a:t>
            </a:r>
            <a:endParaRPr lang="en-US" dirty="0"/>
          </a:p>
        </p:txBody>
      </p:sp>
      <p:sp>
        <p:nvSpPr>
          <p:cNvPr id="3" name="Rectangle 2"/>
          <p:cNvSpPr/>
          <p:nvPr/>
        </p:nvSpPr>
        <p:spPr>
          <a:xfrm>
            <a:off x="968829" y="838200"/>
            <a:ext cx="8534400" cy="6401753"/>
          </a:xfrm>
          <a:prstGeom prst="rect">
            <a:avLst/>
          </a:prstGeom>
        </p:spPr>
        <p:txBody>
          <a:bodyPr wrap="square">
            <a:spAutoFit/>
          </a:bodyPr>
          <a:lstStyle/>
          <a:p>
            <a:pPr marL="82296">
              <a:spcBef>
                <a:spcPts val="600"/>
              </a:spcBef>
              <a:buClr>
                <a:srgbClr val="629DD1"/>
              </a:buClr>
              <a:buSzPct val="80000"/>
            </a:pPr>
            <a:r>
              <a:rPr lang="en-US" sz="1600" kern="0" dirty="0" smtClean="0">
                <a:solidFill>
                  <a:prstClr val="black"/>
                </a:solidFill>
              </a:rPr>
              <a:t>Split Brain Experiments and Information:</a:t>
            </a:r>
          </a:p>
          <a:p>
            <a:pPr marL="365760" indent="-283464">
              <a:spcBef>
                <a:spcPts val="600"/>
              </a:spcBef>
              <a:buClr>
                <a:srgbClr val="629DD1"/>
              </a:buClr>
              <a:buSzPct val="80000"/>
              <a:buFont typeface="Wingdings 2"/>
              <a:buChar char=""/>
            </a:pPr>
            <a:r>
              <a:rPr lang="en-US" sz="1200" kern="0" dirty="0" smtClean="0">
                <a:solidFill>
                  <a:prstClr val="black"/>
                </a:solidFill>
                <a:hlinkClick r:id="rId2"/>
              </a:rPr>
              <a:t>http://www.medclip.com/index.php?page=videos&amp;section=view&amp;vid_id=103271</a:t>
            </a:r>
            <a:endParaRPr lang="en-US" sz="1200" kern="0" dirty="0" smtClean="0">
              <a:solidFill>
                <a:prstClr val="black"/>
              </a:solidFill>
            </a:endParaRPr>
          </a:p>
          <a:p>
            <a:pPr marL="365760" indent="-283464">
              <a:spcBef>
                <a:spcPts val="600"/>
              </a:spcBef>
              <a:buClr>
                <a:srgbClr val="629DD1"/>
              </a:buClr>
              <a:buSzPct val="80000"/>
              <a:buFont typeface="Wingdings 2"/>
              <a:buChar char=""/>
            </a:pPr>
            <a:r>
              <a:rPr lang="en-US" sz="1600" kern="0" dirty="0" smtClean="0">
                <a:solidFill>
                  <a:prstClr val="black"/>
                </a:solidFill>
              </a:rPr>
              <a:t>Psychology Today:  </a:t>
            </a:r>
            <a:r>
              <a:rPr lang="en-US" sz="1400" kern="0" dirty="0" smtClean="0">
                <a:solidFill>
                  <a:prstClr val="black"/>
                </a:solidFill>
                <a:hlinkClick r:id="rId3"/>
              </a:rPr>
              <a:t>http://www.psychologytoday.com/blog/the-superhuman-mind/201211/split-brains</a:t>
            </a:r>
            <a:endParaRPr lang="en-US" sz="1400" kern="0" dirty="0" smtClean="0">
              <a:solidFill>
                <a:prstClr val="black"/>
              </a:solidFill>
            </a:endParaRPr>
          </a:p>
          <a:p>
            <a:pPr marL="365760" indent="-283464">
              <a:spcBef>
                <a:spcPts val="600"/>
              </a:spcBef>
              <a:buClr>
                <a:srgbClr val="629DD1"/>
              </a:buClr>
              <a:buSzPct val="80000"/>
              <a:buFont typeface="Wingdings 2"/>
              <a:buChar char=""/>
            </a:pPr>
            <a:r>
              <a:rPr lang="en-US" sz="1600" kern="0" dirty="0" smtClean="0">
                <a:solidFill>
                  <a:prstClr val="black"/>
                </a:solidFill>
              </a:rPr>
              <a:t>Cal Tech:  </a:t>
            </a:r>
            <a:r>
              <a:rPr lang="en-US" sz="1400" kern="0" dirty="0" smtClean="0">
                <a:solidFill>
                  <a:prstClr val="black"/>
                </a:solidFill>
                <a:hlinkClick r:id="rId4"/>
              </a:rPr>
              <a:t>http://www.its.caltech.edu/~jbogen/text/ref130.htm</a:t>
            </a:r>
            <a:endParaRPr lang="en-US" sz="1600" kern="0" dirty="0" smtClean="0">
              <a:solidFill>
                <a:prstClr val="black"/>
              </a:solidFill>
            </a:endParaRPr>
          </a:p>
          <a:p>
            <a:pPr marL="82296">
              <a:spcBef>
                <a:spcPts val="600"/>
              </a:spcBef>
              <a:buClr>
                <a:srgbClr val="629DD1"/>
              </a:buClr>
              <a:buSzPct val="80000"/>
            </a:pPr>
            <a:r>
              <a:rPr lang="en-US" sz="1600" kern="0" dirty="0" smtClean="0">
                <a:solidFill>
                  <a:prstClr val="black"/>
                </a:solidFill>
              </a:rPr>
              <a:t>Split Brain, Split Mind:  </a:t>
            </a:r>
            <a:r>
              <a:rPr lang="en-US" sz="1400" kern="0" dirty="0" smtClean="0">
                <a:solidFill>
                  <a:prstClr val="black"/>
                </a:solidFill>
                <a:hlinkClick r:id="rId5"/>
              </a:rPr>
              <a:t>http://brainmind.com/Brain3.html</a:t>
            </a:r>
            <a:endParaRPr lang="en-US" sz="1400" kern="0" dirty="0" smtClean="0">
              <a:solidFill>
                <a:prstClr val="black"/>
              </a:solidFill>
            </a:endParaRPr>
          </a:p>
          <a:p>
            <a:pPr marL="82296">
              <a:spcBef>
                <a:spcPts val="600"/>
              </a:spcBef>
              <a:buClr>
                <a:srgbClr val="629DD1"/>
              </a:buClr>
              <a:buSzPct val="80000"/>
            </a:pPr>
            <a:r>
              <a:rPr lang="en-US" sz="1600" kern="0" dirty="0" smtClean="0">
                <a:solidFill>
                  <a:prstClr val="black"/>
                </a:solidFill>
              </a:rPr>
              <a:t>Michael Gazzaniga  </a:t>
            </a:r>
            <a:r>
              <a:rPr lang="en-US" sz="1400" kern="0" dirty="0" smtClean="0">
                <a:solidFill>
                  <a:prstClr val="black"/>
                </a:solidFill>
                <a:hlinkClick r:id="rId6"/>
              </a:rPr>
              <a:t>http://www.nytimes.com/2011/11/01/science/telling-the-story-of-the-brains-cacophony-of-competing-voices.html?pagewanted=all&amp;_r=0</a:t>
            </a:r>
            <a:endParaRPr lang="en-US" sz="1600" kern="0" dirty="0" smtClean="0">
              <a:solidFill>
                <a:prstClr val="black"/>
              </a:solidFill>
            </a:endParaRPr>
          </a:p>
          <a:p>
            <a:pPr marL="82296">
              <a:spcBef>
                <a:spcPts val="600"/>
              </a:spcBef>
              <a:buClr>
                <a:srgbClr val="629DD1"/>
              </a:buClr>
              <a:buSzPct val="80000"/>
            </a:pPr>
            <a:r>
              <a:rPr lang="en-US" sz="1600" kern="0" dirty="0" smtClean="0">
                <a:solidFill>
                  <a:prstClr val="black"/>
                </a:solidFill>
              </a:rPr>
              <a:t>Big Think: 3 </a:t>
            </a:r>
            <a:r>
              <a:rPr lang="en-US" sz="1400" kern="0" dirty="0" smtClean="0">
                <a:solidFill>
                  <a:prstClr val="black"/>
                </a:solidFill>
              </a:rPr>
              <a:t>videos- </a:t>
            </a:r>
            <a:r>
              <a:rPr lang="en-US" sz="1400" kern="0" dirty="0" smtClean="0">
                <a:solidFill>
                  <a:prstClr val="black"/>
                </a:solidFill>
                <a:hlinkClick r:id="rId7"/>
              </a:rPr>
              <a:t>http://bigthink.com/users/michaelgazzaniga</a:t>
            </a:r>
            <a:endParaRPr lang="en-US" sz="1400" kern="0" dirty="0" smtClean="0">
              <a:solidFill>
                <a:prstClr val="black"/>
              </a:solidFill>
            </a:endParaRPr>
          </a:p>
          <a:p>
            <a:r>
              <a:rPr lang="en-US" sz="1600" kern="0" dirty="0" smtClean="0">
                <a:solidFill>
                  <a:prstClr val="black"/>
                </a:solidFill>
              </a:rPr>
              <a:t>(The Criminal Brain. Your Brain is Automatic. You are Free &amp;  Your Storytelling Brain)</a:t>
            </a:r>
          </a:p>
          <a:p>
            <a:endParaRPr lang="en-US" sz="1600" kern="0" dirty="0">
              <a:solidFill>
                <a:prstClr val="black"/>
              </a:solidFill>
              <a:latin typeface="Calibri"/>
            </a:endParaRPr>
          </a:p>
          <a:p>
            <a:r>
              <a:rPr lang="en-US" sz="1100" b="1" kern="0" dirty="0" smtClean="0">
                <a:solidFill>
                  <a:prstClr val="black"/>
                </a:solidFill>
                <a:latin typeface="Calibri"/>
              </a:rPr>
              <a:t> </a:t>
            </a:r>
            <a:r>
              <a:rPr lang="en-US" sz="1400" b="1" kern="0" dirty="0" smtClean="0">
                <a:solidFill>
                  <a:srgbClr val="C00000"/>
                </a:solidFill>
                <a:latin typeface="Calibri"/>
              </a:rPr>
              <a:t>Legal   Responsibility </a:t>
            </a:r>
          </a:p>
          <a:p>
            <a:r>
              <a:rPr lang="en-US" sz="1100" b="1" kern="0" dirty="0" smtClean="0">
                <a:solidFill>
                  <a:prstClr val="black"/>
                </a:solidFill>
                <a:latin typeface="Calibri"/>
              </a:rPr>
              <a:t>Center for Law, Brain and Behavior  </a:t>
            </a:r>
            <a:r>
              <a:rPr lang="en-US" sz="1100" kern="0" dirty="0" smtClean="0">
                <a:solidFill>
                  <a:prstClr val="black"/>
                </a:solidFill>
                <a:latin typeface="Calibri"/>
                <a:hlinkClick r:id="rId8"/>
              </a:rPr>
              <a:t>http://clbb.mgh.harvard.edu/criminal-responsibility/</a:t>
            </a:r>
            <a:endParaRPr lang="en-US" sz="1100" kern="0" dirty="0" smtClean="0">
              <a:solidFill>
                <a:prstClr val="black"/>
              </a:solidFill>
            </a:endParaRPr>
          </a:p>
          <a:p>
            <a:pPr marL="82296">
              <a:spcBef>
                <a:spcPts val="600"/>
              </a:spcBef>
              <a:buClr>
                <a:srgbClr val="629DD1"/>
              </a:buClr>
              <a:buSzPct val="80000"/>
            </a:pPr>
            <a:r>
              <a:rPr lang="en-US" sz="1400" b="1" kern="0" dirty="0" smtClean="0">
                <a:solidFill>
                  <a:prstClr val="black"/>
                </a:solidFill>
              </a:rPr>
              <a:t>COMA</a:t>
            </a:r>
          </a:p>
          <a:p>
            <a:r>
              <a:rPr lang="en-US" sz="1100" b="1" kern="0" dirty="0" smtClean="0">
                <a:solidFill>
                  <a:prstClr val="black"/>
                </a:solidFill>
              </a:rPr>
              <a:t>Coma Patients</a:t>
            </a:r>
            <a:r>
              <a:rPr lang="en-US" sz="1100" kern="0" dirty="0" smtClean="0">
                <a:solidFill>
                  <a:prstClr val="black"/>
                </a:solidFill>
              </a:rPr>
              <a:t>: </a:t>
            </a:r>
            <a:r>
              <a:rPr lang="en-US" sz="1100" kern="0" dirty="0" smtClean="0">
                <a:solidFill>
                  <a:prstClr val="black"/>
                </a:solidFill>
                <a:hlinkClick r:id="rId9"/>
              </a:rPr>
              <a:t>http://www.medpagetoday.com/Neurology/HeadTrauma/40947</a:t>
            </a:r>
            <a:endParaRPr lang="en-US" sz="1100" kern="0" dirty="0" smtClean="0">
              <a:solidFill>
                <a:prstClr val="black"/>
              </a:solidFill>
            </a:endParaRPr>
          </a:p>
          <a:p>
            <a:endParaRPr lang="en-US" sz="1100" b="1" kern="0" dirty="0">
              <a:solidFill>
                <a:prstClr val="black"/>
              </a:solidFill>
            </a:endParaRPr>
          </a:p>
          <a:p>
            <a:r>
              <a:rPr lang="en-US" sz="1100" b="1" dirty="0" smtClean="0"/>
              <a:t>Do </a:t>
            </a:r>
            <a:r>
              <a:rPr lang="en-US" sz="1100" b="1" dirty="0"/>
              <a:t>Brain Scans of Comatose Patients Reveal a Conscious </a:t>
            </a:r>
            <a:r>
              <a:rPr lang="en-US" sz="1100" b="1" dirty="0" smtClean="0"/>
              <a:t>State?</a:t>
            </a:r>
          </a:p>
          <a:p>
            <a:r>
              <a:rPr lang="en-US" sz="1100" b="1" kern="0" dirty="0" smtClean="0">
                <a:solidFill>
                  <a:prstClr val="black"/>
                </a:solidFill>
                <a:hlinkClick r:id="rId10"/>
              </a:rPr>
              <a:t>http</a:t>
            </a:r>
            <a:r>
              <a:rPr lang="en-US" sz="1100" b="1" kern="0" dirty="0">
                <a:solidFill>
                  <a:prstClr val="black"/>
                </a:solidFill>
                <a:hlinkClick r:id="rId10"/>
              </a:rPr>
              <a:t>://www.scientificamerican.com/article/do-brain-scans-comatose-patients-reveal-conscious-state</a:t>
            </a:r>
            <a:r>
              <a:rPr lang="en-US" sz="1100" b="1" kern="0" dirty="0" smtClean="0">
                <a:solidFill>
                  <a:prstClr val="black"/>
                </a:solidFill>
                <a:hlinkClick r:id="rId10"/>
              </a:rPr>
              <a:t>/</a:t>
            </a:r>
            <a:endParaRPr lang="en-US" sz="1100" b="1" kern="0" dirty="0" smtClean="0">
              <a:solidFill>
                <a:prstClr val="black"/>
              </a:solidFill>
            </a:endParaRPr>
          </a:p>
          <a:p>
            <a:pPr marL="82296">
              <a:spcBef>
                <a:spcPts val="600"/>
              </a:spcBef>
              <a:buClr>
                <a:srgbClr val="629DD1"/>
              </a:buClr>
              <a:buSzPct val="80000"/>
            </a:pPr>
            <a:endParaRPr lang="en-US" sz="1100" b="1" kern="0" dirty="0">
              <a:solidFill>
                <a:prstClr val="black"/>
              </a:solidFill>
            </a:endParaRPr>
          </a:p>
          <a:p>
            <a:pPr marL="82296">
              <a:spcBef>
                <a:spcPts val="600"/>
              </a:spcBef>
              <a:buClr>
                <a:srgbClr val="629DD1"/>
              </a:buClr>
              <a:buSzPct val="80000"/>
            </a:pPr>
            <a:r>
              <a:rPr lang="en-US" sz="1100" b="1" kern="0" dirty="0" smtClean="0">
                <a:solidFill>
                  <a:prstClr val="black"/>
                </a:solidFill>
              </a:rPr>
              <a:t>See Monkey, See monkey Do:  Mirror Neuron Research</a:t>
            </a:r>
          </a:p>
          <a:p>
            <a:pPr marL="82296">
              <a:spcBef>
                <a:spcPts val="600"/>
              </a:spcBef>
              <a:buClr>
                <a:srgbClr val="629DD1"/>
              </a:buClr>
              <a:buSzPct val="80000"/>
            </a:pPr>
            <a:r>
              <a:rPr lang="en-US" sz="1100" kern="0" dirty="0" smtClean="0">
                <a:solidFill>
                  <a:prstClr val="black"/>
                </a:solidFill>
                <a:hlinkClick r:id="rId11"/>
              </a:rPr>
              <a:t>http://www.psychologicalscience.org/index.php/news/releases/monkey-see-monkey-do-the-role-of-mirror-neurons-in-human-behavior.html</a:t>
            </a:r>
            <a:endParaRPr lang="en-US" sz="1100" kern="0" dirty="0" smtClean="0">
              <a:solidFill>
                <a:prstClr val="black"/>
              </a:solidFill>
            </a:endParaRPr>
          </a:p>
          <a:p>
            <a:pPr marL="365760" indent="-283464">
              <a:spcBef>
                <a:spcPts val="600"/>
              </a:spcBef>
              <a:buClr>
                <a:srgbClr val="629DD1"/>
              </a:buClr>
              <a:buSzPct val="80000"/>
            </a:pPr>
            <a:r>
              <a:rPr lang="en-US" sz="1100" b="1" kern="0" dirty="0" smtClean="0">
                <a:solidFill>
                  <a:srgbClr val="002060"/>
                </a:solidFill>
              </a:rPr>
              <a:t>See Monkey,  See Monkey Do</a:t>
            </a:r>
          </a:p>
          <a:p>
            <a:pPr marL="365760" indent="-283464">
              <a:spcBef>
                <a:spcPts val="600"/>
              </a:spcBef>
              <a:buClr>
                <a:srgbClr val="629DD1"/>
              </a:buClr>
              <a:buSzPct val="80000"/>
            </a:pPr>
            <a:r>
              <a:rPr lang="en-US" sz="1100" kern="0" dirty="0" smtClean="0">
                <a:solidFill>
                  <a:srgbClr val="66CCFF"/>
                </a:solidFill>
                <a:hlinkClick r:id="rId12"/>
              </a:rPr>
              <a:t>http://www.pbs.org/wgbh/nova/education/body/mirror-neurons.html</a:t>
            </a:r>
            <a:endParaRPr lang="en-US" sz="1100" kern="0" dirty="0" smtClean="0">
              <a:solidFill>
                <a:srgbClr val="66CCFF"/>
              </a:solidFill>
            </a:endParaRPr>
          </a:p>
          <a:p>
            <a:pPr marL="365760" indent="-283464">
              <a:spcBef>
                <a:spcPts val="600"/>
              </a:spcBef>
              <a:buClr>
                <a:srgbClr val="629DD1"/>
              </a:buClr>
              <a:buSzPct val="80000"/>
            </a:pPr>
            <a:r>
              <a:rPr lang="en-US" sz="1100" b="1" kern="0" dirty="0" smtClean="0">
                <a:solidFill>
                  <a:srgbClr val="002060"/>
                </a:solidFill>
              </a:rPr>
              <a:t>Mirror Neurons and Intention</a:t>
            </a:r>
          </a:p>
          <a:p>
            <a:pPr marL="365760" indent="-283464">
              <a:spcBef>
                <a:spcPts val="600"/>
              </a:spcBef>
              <a:buClr>
                <a:srgbClr val="629DD1"/>
              </a:buClr>
              <a:buSzPct val="80000"/>
            </a:pPr>
            <a:r>
              <a:rPr lang="en-US" sz="1100" kern="0" dirty="0" smtClean="0">
                <a:solidFill>
                  <a:prstClr val="black"/>
                </a:solidFill>
                <a:hlinkClick r:id="rId13"/>
              </a:rPr>
              <a:t>http://www.youtube.com/watch?v=Tq1-ZxV9Dc4</a:t>
            </a:r>
            <a:endParaRPr lang="en-US" sz="1100" kern="0" dirty="0" smtClean="0">
              <a:solidFill>
                <a:prstClr val="black"/>
              </a:solidFill>
            </a:endParaRPr>
          </a:p>
          <a:p>
            <a:pPr marL="82296">
              <a:spcBef>
                <a:spcPts val="600"/>
              </a:spcBef>
              <a:buClr>
                <a:srgbClr val="629DD1"/>
              </a:buClr>
              <a:buSzPct val="80000"/>
            </a:pPr>
            <a:endParaRPr lang="en-US" sz="1600" kern="0" dirty="0">
              <a:solidFill>
                <a:prstClr val="black"/>
              </a:solidFill>
            </a:endParaRPr>
          </a:p>
        </p:txBody>
      </p:sp>
    </p:spTree>
    <p:extLst>
      <p:ext uri="{BB962C8B-B14F-4D97-AF65-F5344CB8AC3E}">
        <p14:creationId xmlns:p14="http://schemas.microsoft.com/office/powerpoint/2010/main" val="4273193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kern="0" dirty="0">
                <a:effectLst/>
                <a:latin typeface="Arial" charset="0"/>
              </a:rPr>
              <a:t>MUSIC for listening</a:t>
            </a:r>
            <a:endParaRPr lang="en-US" dirty="0"/>
          </a:p>
        </p:txBody>
      </p:sp>
      <p:sp>
        <p:nvSpPr>
          <p:cNvPr id="3" name="Rectangle 2"/>
          <p:cNvSpPr/>
          <p:nvPr/>
        </p:nvSpPr>
        <p:spPr>
          <a:xfrm>
            <a:off x="1447800" y="1698170"/>
            <a:ext cx="6553200" cy="3085460"/>
          </a:xfrm>
          <a:prstGeom prst="rect">
            <a:avLst/>
          </a:prstGeom>
        </p:spPr>
        <p:txBody>
          <a:bodyPr wrap="square">
            <a:spAutoFit/>
          </a:bodyPr>
          <a:lstStyle/>
          <a:p>
            <a:pPr>
              <a:defRPr/>
            </a:pPr>
            <a:r>
              <a:rPr lang="en-US" sz="1050" b="1" kern="0" dirty="0">
                <a:solidFill>
                  <a:prstClr val="black"/>
                </a:solidFill>
                <a:latin typeface="Arial" charset="0"/>
              </a:rPr>
              <a:t/>
            </a:r>
            <a:br>
              <a:rPr lang="en-US" sz="1050" b="1" kern="0" dirty="0">
                <a:solidFill>
                  <a:prstClr val="black"/>
                </a:solidFill>
                <a:latin typeface="Arial" charset="0"/>
              </a:rPr>
            </a:br>
            <a:r>
              <a:rPr lang="en-US" sz="1200" b="1" kern="0" dirty="0">
                <a:solidFill>
                  <a:prstClr val="black"/>
                </a:solidFill>
                <a:latin typeface="Arial" charset="0"/>
              </a:rPr>
              <a:t>Free falling  john </a:t>
            </a:r>
            <a:r>
              <a:rPr lang="en-US" sz="1200" b="1" kern="0" dirty="0" err="1">
                <a:solidFill>
                  <a:prstClr val="black"/>
                </a:solidFill>
                <a:latin typeface="Arial" charset="0"/>
              </a:rPr>
              <a:t>mayer</a:t>
            </a:r>
            <a:r>
              <a:rPr lang="en-US" sz="1200" b="1" kern="0" dirty="0">
                <a:solidFill>
                  <a:prstClr val="black"/>
                </a:solidFill>
                <a:latin typeface="Arial" charset="0"/>
              </a:rPr>
              <a:t> live (great  4 minutes 10 sec, com)  </a:t>
            </a:r>
            <a:r>
              <a:rPr lang="en-US" sz="1200" kern="0" dirty="0">
                <a:solidFill>
                  <a:prstClr val="black"/>
                </a:solidFill>
                <a:latin typeface="Arial" charset="0"/>
              </a:rPr>
              <a:t> </a:t>
            </a:r>
            <a:r>
              <a:rPr lang="en-US" sz="1400" kern="0" dirty="0">
                <a:solidFill>
                  <a:prstClr val="black"/>
                </a:solidFill>
                <a:latin typeface="Arial" charset="0"/>
              </a:rPr>
              <a:t> </a:t>
            </a:r>
            <a:r>
              <a:rPr lang="en-US" sz="1200" kern="0" dirty="0">
                <a:solidFill>
                  <a:prstClr val="black"/>
                </a:solidFill>
                <a:latin typeface="Arial" charset="0"/>
              </a:rPr>
              <a:t> </a:t>
            </a:r>
          </a:p>
          <a:p>
            <a:pPr>
              <a:defRPr/>
            </a:pPr>
            <a:r>
              <a:rPr lang="en-US" sz="1200" kern="0" dirty="0">
                <a:solidFill>
                  <a:prstClr val="black"/>
                </a:solidFill>
                <a:latin typeface="Arial" charset="0"/>
                <a:hlinkClick r:id="rId2"/>
              </a:rPr>
              <a:t>http://www.youtube.com/watch?v=20Ov0cDPZy8</a:t>
            </a:r>
            <a:r>
              <a:rPr lang="en-US" sz="1200" kern="0" dirty="0">
                <a:solidFill>
                  <a:prstClr val="black"/>
                </a:solidFill>
                <a:latin typeface="Arial" charset="0"/>
              </a:rPr>
              <a:t>  </a:t>
            </a:r>
          </a:p>
          <a:p>
            <a:pPr marL="82296">
              <a:spcBef>
                <a:spcPts val="600"/>
              </a:spcBef>
              <a:buClr>
                <a:srgbClr val="3891A7"/>
              </a:buClr>
              <a:buSzPct val="80000"/>
              <a:defRPr/>
            </a:pPr>
            <a:r>
              <a:rPr lang="en-US" sz="1200" b="1" kern="0" dirty="0">
                <a:solidFill>
                  <a:prstClr val="black"/>
                </a:solidFill>
                <a:latin typeface="Arial" charset="0"/>
              </a:rPr>
              <a:t/>
            </a:r>
            <a:br>
              <a:rPr lang="en-US" sz="1200" b="1" kern="0" dirty="0">
                <a:solidFill>
                  <a:prstClr val="black"/>
                </a:solidFill>
                <a:latin typeface="Arial" charset="0"/>
              </a:rPr>
            </a:br>
            <a:r>
              <a:rPr lang="en-US" sz="1200" b="1" kern="0" dirty="0">
                <a:solidFill>
                  <a:prstClr val="black"/>
                </a:solidFill>
                <a:latin typeface="Arial" charset="0"/>
              </a:rPr>
              <a:t>Learning to Fly</a:t>
            </a:r>
            <a:r>
              <a:rPr lang="en-US" sz="1200" kern="0" dirty="0">
                <a:solidFill>
                  <a:prstClr val="black"/>
                </a:solidFill>
                <a:latin typeface="Arial" charset="0"/>
              </a:rPr>
              <a:t>   live :   </a:t>
            </a:r>
            <a:r>
              <a:rPr lang="en-US" sz="1100" kern="0" dirty="0">
                <a:solidFill>
                  <a:prstClr val="black"/>
                </a:solidFill>
                <a:latin typeface="Arial" charset="0"/>
              </a:rPr>
              <a:t>5</a:t>
            </a:r>
            <a:r>
              <a:rPr lang="en-US" sz="1200" kern="0" dirty="0">
                <a:solidFill>
                  <a:prstClr val="black"/>
                </a:solidFill>
                <a:latin typeface="Arial" charset="0"/>
              </a:rPr>
              <a:t> minutes </a:t>
            </a:r>
            <a:r>
              <a:rPr lang="en-US" sz="1200" kern="0" dirty="0">
                <a:solidFill>
                  <a:prstClr val="black"/>
                </a:solidFill>
                <a:latin typeface="Arial" charset="0"/>
                <a:hlinkClick r:id="rId3"/>
              </a:rPr>
              <a:t>http://www.youtube.com/watch?v=4p_f7Df2-oM&amp;feature=related</a:t>
            </a:r>
            <a:r>
              <a:rPr lang="en-US" sz="1200" kern="0" dirty="0">
                <a:solidFill>
                  <a:prstClr val="black"/>
                </a:solidFill>
                <a:latin typeface="Arial" charset="0"/>
              </a:rPr>
              <a:t>    </a:t>
            </a:r>
            <a:r>
              <a:rPr lang="en-US" sz="600" kern="0" dirty="0">
                <a:solidFill>
                  <a:prstClr val="black"/>
                </a:solidFill>
                <a:latin typeface="Arial" charset="0"/>
              </a:rPr>
              <a:t/>
            </a:r>
            <a:br>
              <a:rPr lang="en-US" sz="600" kern="0" dirty="0">
                <a:solidFill>
                  <a:prstClr val="black"/>
                </a:solidFill>
                <a:latin typeface="Arial" charset="0"/>
              </a:rPr>
            </a:br>
            <a:r>
              <a:rPr lang="en-US" sz="1200" b="1" kern="0" dirty="0">
                <a:solidFill>
                  <a:prstClr val="black"/>
                </a:solidFill>
                <a:latin typeface="Arial" charset="0"/>
              </a:rPr>
              <a:t/>
            </a:r>
            <a:br>
              <a:rPr lang="en-US" sz="1200" b="1" kern="0" dirty="0">
                <a:solidFill>
                  <a:prstClr val="black"/>
                </a:solidFill>
                <a:latin typeface="Arial" charset="0"/>
              </a:rPr>
            </a:br>
            <a:r>
              <a:rPr lang="en-US" sz="1200" b="1" kern="0" dirty="0">
                <a:solidFill>
                  <a:prstClr val="black"/>
                </a:solidFill>
                <a:latin typeface="Arial" charset="0"/>
              </a:rPr>
              <a:t>sky sailing Brielle</a:t>
            </a:r>
            <a:r>
              <a:rPr lang="en-US" sz="1200" kern="0" dirty="0">
                <a:solidFill>
                  <a:prstClr val="black"/>
                </a:solidFill>
                <a:latin typeface="Arial" charset="0"/>
              </a:rPr>
              <a:t>  4. minutes</a:t>
            </a:r>
            <a:r>
              <a:rPr lang="en-US" sz="1200" kern="0" dirty="0">
                <a:solidFill>
                  <a:prstClr val="black"/>
                </a:solidFill>
                <a:latin typeface="Arial" charset="0"/>
                <a:hlinkClick r:id="rId4"/>
              </a:rPr>
              <a:t>  http://www.youtube.com/watch?v=_PkzsMak6P8&amp;ob=nb_av2e</a:t>
            </a:r>
            <a:r>
              <a:rPr lang="en-US" sz="1200" kern="0" dirty="0">
                <a:solidFill>
                  <a:prstClr val="black"/>
                </a:solidFill>
                <a:latin typeface="Arial" charset="0"/>
              </a:rPr>
              <a:t> </a:t>
            </a:r>
            <a:endParaRPr lang="en-US" sz="1200" kern="0" dirty="0" smtClean="0">
              <a:solidFill>
                <a:prstClr val="black"/>
              </a:solidFill>
              <a:latin typeface="Arial" charset="0"/>
            </a:endParaRPr>
          </a:p>
          <a:p>
            <a:pPr marL="82296">
              <a:spcBef>
                <a:spcPts val="600"/>
              </a:spcBef>
              <a:buClr>
                <a:srgbClr val="3891A7"/>
              </a:buClr>
              <a:buSzPct val="80000"/>
              <a:defRPr/>
            </a:pPr>
            <a:endParaRPr lang="en-US" sz="1200" kern="0" dirty="0">
              <a:solidFill>
                <a:prstClr val="black"/>
              </a:solidFill>
              <a:latin typeface="Arial" charset="0"/>
            </a:endParaRPr>
          </a:p>
          <a:p>
            <a:pPr marL="82296">
              <a:spcBef>
                <a:spcPts val="600"/>
              </a:spcBef>
              <a:buClr>
                <a:srgbClr val="3891A7"/>
              </a:buClr>
              <a:buSzPct val="80000"/>
              <a:defRPr/>
            </a:pPr>
            <a:r>
              <a:rPr lang="en-US" kern="0" dirty="0" err="1" smtClean="0">
                <a:solidFill>
                  <a:prstClr val="black"/>
                </a:solidFill>
                <a:latin typeface="Calibri"/>
              </a:rPr>
              <a:t>Sleepsong</a:t>
            </a:r>
            <a:r>
              <a:rPr lang="en-US" kern="0" dirty="0" smtClean="0">
                <a:solidFill>
                  <a:prstClr val="black"/>
                </a:solidFill>
                <a:latin typeface="Calibri"/>
              </a:rPr>
              <a:t>- </a:t>
            </a:r>
            <a:r>
              <a:rPr lang="en-US" kern="0" dirty="0">
                <a:solidFill>
                  <a:prstClr val="black"/>
                </a:solidFill>
                <a:latin typeface="Calibri"/>
              </a:rPr>
              <a:t>lord of the rings</a:t>
            </a:r>
          </a:p>
          <a:p>
            <a:pPr marL="365760" indent="-283464">
              <a:spcBef>
                <a:spcPts val="600"/>
              </a:spcBef>
              <a:buClr>
                <a:srgbClr val="3891A7"/>
              </a:buClr>
              <a:buSzPct val="80000"/>
              <a:buFont typeface="Wingdings 2"/>
              <a:buChar char=""/>
              <a:defRPr/>
            </a:pPr>
            <a:r>
              <a:rPr lang="en-US" kern="0" dirty="0">
                <a:solidFill>
                  <a:prstClr val="black"/>
                </a:solidFill>
                <a:latin typeface="Calibri"/>
                <a:hlinkClick r:id="rId5"/>
              </a:rPr>
              <a:t>http://www.youtube.com/watch?v=VjbCp7w5Oww</a:t>
            </a:r>
            <a:endParaRPr lang="en-US" kern="0" dirty="0">
              <a:solidFill>
                <a:prstClr val="black"/>
              </a:solidFill>
              <a:latin typeface="Calibri"/>
            </a:endParaRPr>
          </a:p>
          <a:p>
            <a:pPr>
              <a:defRPr/>
            </a:pPr>
            <a:endParaRPr lang="en-US" kern="0" dirty="0">
              <a:solidFill>
                <a:prstClr val="black"/>
              </a:solidFill>
            </a:endParaRPr>
          </a:p>
        </p:txBody>
      </p:sp>
    </p:spTree>
    <p:extLst>
      <p:ext uri="{BB962C8B-B14F-4D97-AF65-F5344CB8AC3E}">
        <p14:creationId xmlns:p14="http://schemas.microsoft.com/office/powerpoint/2010/main" val="4063898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127373"/>
            <a:ext cx="2850652" cy="369332"/>
          </a:xfrm>
          <a:prstGeom prst="rect">
            <a:avLst/>
          </a:prstGeom>
          <a:noFill/>
        </p:spPr>
        <p:txBody>
          <a:bodyPr wrap="none" rtlCol="0">
            <a:spAutoFit/>
          </a:bodyPr>
          <a:lstStyle/>
          <a:p>
            <a:r>
              <a:rPr lang="en-US" b="1" dirty="0">
                <a:solidFill>
                  <a:prstClr val="black"/>
                </a:solidFill>
              </a:rPr>
              <a:t>Wins a Nobel Prize 1981</a:t>
            </a:r>
          </a:p>
        </p:txBody>
      </p:sp>
      <p:sp>
        <p:nvSpPr>
          <p:cNvPr id="5" name="Rectangle 4"/>
          <p:cNvSpPr/>
          <p:nvPr/>
        </p:nvSpPr>
        <p:spPr>
          <a:xfrm>
            <a:off x="1524026" y="638617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sp>
        <p:nvSpPr>
          <p:cNvPr id="4" name="Title 3"/>
          <p:cNvSpPr>
            <a:spLocks noGrp="1"/>
          </p:cNvSpPr>
          <p:nvPr>
            <p:ph type="title"/>
          </p:nvPr>
        </p:nvSpPr>
        <p:spPr>
          <a:xfrm>
            <a:off x="838200" y="144776"/>
            <a:ext cx="8229600" cy="1143000"/>
          </a:xfrm>
        </p:spPr>
        <p:txBody>
          <a:bodyPr>
            <a:normAutofit fontScale="90000"/>
          </a:bodyPr>
          <a:lstStyle/>
          <a:p>
            <a:r>
              <a:rPr lang="en-US" dirty="0" smtClean="0">
                <a:solidFill>
                  <a:srgbClr val="002060"/>
                </a:solidFill>
              </a:rPr>
              <a:t>The Split-Brain  </a:t>
            </a:r>
            <a:r>
              <a:rPr lang="en-US" sz="2700" dirty="0" smtClean="0"/>
              <a:t>(</a:t>
            </a:r>
            <a:r>
              <a:rPr lang="en-US" sz="2700" dirty="0" err="1" smtClean="0"/>
              <a:t>Gazzaniga</a:t>
            </a:r>
            <a:r>
              <a:rPr lang="en-US" sz="2700" dirty="0" smtClean="0"/>
              <a:t> &amp; Sperry at Cal-Tech)</a:t>
            </a:r>
            <a:endParaRPr lang="en-US" sz="2700" dirty="0"/>
          </a:p>
        </p:txBody>
      </p:sp>
      <p:pic>
        <p:nvPicPr>
          <p:cNvPr id="409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99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bwMode="auto">
          <a:xfrm>
            <a:off x="42518" y="1905000"/>
            <a:ext cx="910150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46234" y="5647510"/>
            <a:ext cx="7010400" cy="1015663"/>
          </a:xfrm>
          <a:prstGeom prst="rect">
            <a:avLst/>
          </a:prstGeom>
        </p:spPr>
        <p:txBody>
          <a:bodyPr wrap="square">
            <a:spAutoFit/>
          </a:bodyPr>
          <a:lstStyle/>
          <a:p>
            <a:endParaRPr lang="en-US" dirty="0" smtClean="0">
              <a:solidFill>
                <a:prstClr val="black"/>
              </a:solidFill>
              <a:hlinkClick r:id="rId5"/>
            </a:endParaRPr>
          </a:p>
          <a:p>
            <a:r>
              <a:rPr lang="en-US" sz="1400" dirty="0" smtClean="0">
                <a:solidFill>
                  <a:prstClr val="black"/>
                </a:solidFill>
                <a:hlinkClick r:id="rId5"/>
              </a:rPr>
              <a:t>With </a:t>
            </a:r>
            <a:r>
              <a:rPr lang="en-US" sz="1400" dirty="0" err="1" smtClean="0">
                <a:solidFill>
                  <a:prstClr val="black"/>
                </a:solidFill>
                <a:hlinkClick r:id="rId5"/>
              </a:rPr>
              <a:t>alan</a:t>
            </a:r>
            <a:r>
              <a:rPr lang="en-US" sz="1400" dirty="0">
                <a:solidFill>
                  <a:prstClr val="black"/>
                </a:solidFill>
                <a:hlinkClick r:id="rId5"/>
              </a:rPr>
              <a:t> </a:t>
            </a:r>
            <a:r>
              <a:rPr lang="en-US" sz="1400" dirty="0" err="1" smtClean="0">
                <a:solidFill>
                  <a:prstClr val="black"/>
                </a:solidFill>
                <a:hlinkClick r:id="rId5"/>
              </a:rPr>
              <a:t>alda</a:t>
            </a:r>
            <a:r>
              <a:rPr lang="en-US" sz="1400" dirty="0" smtClean="0">
                <a:solidFill>
                  <a:prstClr val="black"/>
                </a:solidFill>
                <a:hlinkClick r:id="rId5"/>
              </a:rPr>
              <a:t>- independent minds: https</a:t>
            </a:r>
            <a:r>
              <a:rPr lang="en-US" sz="1400" dirty="0">
                <a:solidFill>
                  <a:prstClr val="black"/>
                </a:solidFill>
                <a:hlinkClick r:id="rId5"/>
              </a:rPr>
              <a:t>://</a:t>
            </a:r>
            <a:r>
              <a:rPr lang="en-US" sz="1400" dirty="0" smtClean="0">
                <a:solidFill>
                  <a:prstClr val="black"/>
                </a:solidFill>
                <a:hlinkClick r:id="rId5"/>
              </a:rPr>
              <a:t>www.youtube.com/watch?v=lfGwsAdS9Dc</a:t>
            </a:r>
          </a:p>
          <a:p>
            <a:r>
              <a:rPr lang="en-US" sz="1400" dirty="0" smtClean="0">
                <a:solidFill>
                  <a:prstClr val="black"/>
                </a:solidFill>
                <a:hlinkClick r:id="rId5"/>
              </a:rPr>
              <a:t>https://www.youtube.com/watch?v=ZMLzP1VCANo</a:t>
            </a:r>
            <a:endParaRPr lang="en-US" sz="1400" dirty="0" smtClean="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7757776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pattFill prst="lgGrid">
          <a:fgClr>
            <a:schemeClr val="bg1"/>
          </a:fgClr>
          <a:bgClr>
            <a:schemeClr val="bg1"/>
          </a:bgClr>
        </a:patt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692" r="67561" b="-28"/>
          <a:stretch/>
        </p:blipFill>
        <p:spPr bwMode="auto">
          <a:xfrm>
            <a:off x="124691" y="2223655"/>
            <a:ext cx="3200400" cy="432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52400"/>
            <a:ext cx="8305800" cy="1077218"/>
          </a:xfrm>
          <a:prstGeom prst="rect">
            <a:avLst/>
          </a:prstGeom>
          <a:noFill/>
        </p:spPr>
        <p:txBody>
          <a:bodyPr wrap="square" rtlCol="0">
            <a:spAutoFit/>
          </a:bodyPr>
          <a:lstStyle/>
          <a:p>
            <a:r>
              <a:rPr lang="en-US" sz="2400" dirty="0" smtClean="0">
                <a:solidFill>
                  <a:prstClr val="black"/>
                </a:solidFill>
              </a:rPr>
              <a:t>Of two minds: lateralized nature of brain function</a:t>
            </a:r>
          </a:p>
          <a:p>
            <a:pPr marL="342900" indent="-342900">
              <a:buFont typeface="Arial" panose="020B0604020202020204" pitchFamily="34" charset="0"/>
              <a:buChar char="•"/>
            </a:pPr>
            <a:r>
              <a:rPr lang="en-US" sz="2000" dirty="0" smtClean="0">
                <a:solidFill>
                  <a:prstClr val="black"/>
                </a:solidFill>
              </a:rPr>
              <a:t>some functions are specialized and carried out in one side of the brain</a:t>
            </a:r>
          </a:p>
          <a:p>
            <a:r>
              <a:rPr lang="en-US" sz="2000" dirty="0" smtClean="0">
                <a:solidFill>
                  <a:prstClr val="black"/>
                </a:solidFill>
              </a:rPr>
              <a:t>	Male brains vs. female brains?</a:t>
            </a:r>
          </a:p>
        </p:txBody>
      </p:sp>
      <p:sp>
        <p:nvSpPr>
          <p:cNvPr id="3" name="TextBox 2"/>
          <p:cNvSpPr txBox="1"/>
          <p:nvPr/>
        </p:nvSpPr>
        <p:spPr>
          <a:xfrm>
            <a:off x="228600" y="1201046"/>
            <a:ext cx="10134600" cy="1846659"/>
          </a:xfrm>
          <a:prstGeom prst="rect">
            <a:avLst/>
          </a:prstGeom>
          <a:noFill/>
        </p:spPr>
        <p:txBody>
          <a:bodyPr wrap="square" rtlCol="0">
            <a:spAutoFit/>
          </a:bodyPr>
          <a:lstStyle/>
          <a:p>
            <a:r>
              <a:rPr lang="en-US" sz="2000" u="sng" dirty="0" smtClean="0">
                <a:solidFill>
                  <a:srgbClr val="0070C0"/>
                </a:solidFill>
              </a:rPr>
              <a:t>The left hemisphere </a:t>
            </a:r>
            <a:r>
              <a:rPr lang="en-US" sz="2000" dirty="0" smtClean="0">
                <a:solidFill>
                  <a:srgbClr val="0070C0"/>
                </a:solidFill>
              </a:rPr>
              <a:t>specializes in analytical thought, facts, rules, time sequences,                  math, science categorizing, logic,  details, definitions, planning, words/language (written, </a:t>
            </a:r>
          </a:p>
          <a:p>
            <a:r>
              <a:rPr lang="en-US" sz="2000" dirty="0" smtClean="0">
                <a:solidFill>
                  <a:srgbClr val="0070C0"/>
                </a:solidFill>
              </a:rPr>
              <a:t>spoken &amp; heard), and the right side of the body. </a:t>
            </a:r>
          </a:p>
          <a:p>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sp>
        <p:nvSpPr>
          <p:cNvPr id="4" name="Rectangle 3"/>
          <p:cNvSpPr/>
          <p:nvPr/>
        </p:nvSpPr>
        <p:spPr>
          <a:xfrm>
            <a:off x="3810000" y="2438400"/>
            <a:ext cx="5334000" cy="1631216"/>
          </a:xfrm>
          <a:prstGeom prst="rect">
            <a:avLst/>
          </a:prstGeom>
        </p:spPr>
        <p:txBody>
          <a:bodyPr wrap="square">
            <a:spAutoFit/>
          </a:bodyPr>
          <a:lstStyle/>
          <a:p>
            <a:r>
              <a:rPr lang="en-US" sz="2000" u="sng" dirty="0">
                <a:solidFill>
                  <a:srgbClr val="0070C0"/>
                </a:solidFill>
              </a:rPr>
              <a:t>The right hemisphere </a:t>
            </a:r>
            <a:r>
              <a:rPr lang="en-US" sz="2000" dirty="0" smtClean="0">
                <a:solidFill>
                  <a:srgbClr val="0070C0"/>
                </a:solidFill>
              </a:rPr>
              <a:t>is the </a:t>
            </a:r>
            <a:r>
              <a:rPr lang="en-US" sz="2000" dirty="0">
                <a:solidFill>
                  <a:srgbClr val="0070C0"/>
                </a:solidFill>
              </a:rPr>
              <a:t>"softer" </a:t>
            </a:r>
            <a:r>
              <a:rPr lang="en-US" sz="2000" dirty="0" smtClean="0">
                <a:solidFill>
                  <a:srgbClr val="0070C0"/>
                </a:solidFill>
              </a:rPr>
              <a:t>aspects: </a:t>
            </a:r>
            <a:r>
              <a:rPr lang="en-US" sz="2000" dirty="0">
                <a:solidFill>
                  <a:srgbClr val="0070C0"/>
                </a:solidFill>
              </a:rPr>
              <a:t>I</a:t>
            </a:r>
            <a:r>
              <a:rPr lang="en-US" sz="2000" dirty="0" smtClean="0">
                <a:solidFill>
                  <a:srgbClr val="0070C0"/>
                </a:solidFill>
              </a:rPr>
              <a:t>ntuition</a:t>
            </a:r>
            <a:r>
              <a:rPr lang="en-US" sz="2000" dirty="0">
                <a:solidFill>
                  <a:srgbClr val="0070C0"/>
                </a:solidFill>
              </a:rPr>
              <a:t>, </a:t>
            </a:r>
            <a:r>
              <a:rPr lang="en-US" sz="2000" dirty="0" smtClean="0">
                <a:solidFill>
                  <a:srgbClr val="0070C0"/>
                </a:solidFill>
              </a:rPr>
              <a:t>sensitivity</a:t>
            </a:r>
            <a:r>
              <a:rPr lang="en-US" sz="2000" dirty="0">
                <a:solidFill>
                  <a:srgbClr val="0070C0"/>
                </a:solidFill>
              </a:rPr>
              <a:t>, emotions, </a:t>
            </a:r>
            <a:r>
              <a:rPr lang="en-US" sz="2000" dirty="0" smtClean="0">
                <a:solidFill>
                  <a:srgbClr val="0070C0"/>
                </a:solidFill>
              </a:rPr>
              <a:t>relationships, humor, visualizing</a:t>
            </a:r>
            <a:r>
              <a:rPr lang="en-US" sz="2000" dirty="0">
                <a:solidFill>
                  <a:srgbClr val="0070C0"/>
                </a:solidFill>
              </a:rPr>
              <a:t>, </a:t>
            </a:r>
            <a:r>
              <a:rPr lang="en-US" sz="2000" dirty="0" smtClean="0">
                <a:solidFill>
                  <a:srgbClr val="0070C0"/>
                </a:solidFill>
              </a:rPr>
              <a:t>creativity, spatial </a:t>
            </a:r>
            <a:r>
              <a:rPr lang="en-US" sz="2000" dirty="0">
                <a:solidFill>
                  <a:srgbClr val="0070C0"/>
                </a:solidFill>
              </a:rPr>
              <a:t>awareness, first impressions, rhythm, </a:t>
            </a:r>
            <a:r>
              <a:rPr lang="en-US" sz="2000" dirty="0" smtClean="0">
                <a:solidFill>
                  <a:srgbClr val="0070C0"/>
                </a:solidFill>
              </a:rPr>
              <a:t>images, patterns, learning </a:t>
            </a:r>
            <a:r>
              <a:rPr lang="en-US" sz="2000" dirty="0">
                <a:solidFill>
                  <a:srgbClr val="0070C0"/>
                </a:solidFill>
              </a:rPr>
              <a:t>by </a:t>
            </a:r>
            <a:r>
              <a:rPr lang="en-US" sz="2000" dirty="0" smtClean="0">
                <a:solidFill>
                  <a:srgbClr val="0070C0"/>
                </a:solidFill>
              </a:rPr>
              <a:t>experience &amp;  the </a:t>
            </a:r>
            <a:r>
              <a:rPr lang="en-US" sz="2000" dirty="0">
                <a:solidFill>
                  <a:srgbClr val="0070C0"/>
                </a:solidFill>
              </a:rPr>
              <a:t>left side of the </a:t>
            </a:r>
            <a:r>
              <a:rPr lang="en-US" sz="2000" dirty="0" smtClean="0">
                <a:solidFill>
                  <a:srgbClr val="0070C0"/>
                </a:solidFill>
              </a:rPr>
              <a:t>body</a:t>
            </a:r>
            <a:endParaRPr lang="en-US" sz="2000" dirty="0">
              <a:solidFill>
                <a:srgbClr val="0070C0"/>
              </a:solidFill>
            </a:endParaRPr>
          </a:p>
        </p:txBody>
      </p:sp>
      <p:sp>
        <p:nvSpPr>
          <p:cNvPr id="5" name="TextBox 4"/>
          <p:cNvSpPr txBox="1"/>
          <p:nvPr/>
        </p:nvSpPr>
        <p:spPr>
          <a:xfrm>
            <a:off x="3912691" y="4495800"/>
            <a:ext cx="4175117" cy="1015663"/>
          </a:xfrm>
          <a:prstGeom prst="rect">
            <a:avLst/>
          </a:prstGeom>
          <a:noFill/>
        </p:spPr>
        <p:txBody>
          <a:bodyPr wrap="none" rtlCol="0">
            <a:spAutoFit/>
          </a:bodyPr>
          <a:lstStyle/>
          <a:p>
            <a:r>
              <a:rPr lang="en-US" sz="2000" dirty="0" smtClean="0">
                <a:solidFill>
                  <a:prstClr val="black"/>
                </a:solidFill>
              </a:rPr>
              <a:t>Left Brain Interpreter</a:t>
            </a:r>
          </a:p>
          <a:p>
            <a:endParaRPr lang="en-US" sz="2000" dirty="0" smtClean="0">
              <a:solidFill>
                <a:prstClr val="black"/>
              </a:solidFill>
            </a:endParaRPr>
          </a:p>
          <a:p>
            <a:r>
              <a:rPr lang="en-US" sz="2000" dirty="0" smtClean="0">
                <a:solidFill>
                  <a:prstClr val="black"/>
                </a:solidFill>
              </a:rPr>
              <a:t>Confabulation and Child Development</a:t>
            </a:r>
            <a:endParaRPr lang="en-US" sz="2000" dirty="0">
              <a:solidFill>
                <a:prstClr val="black"/>
              </a:solidFill>
            </a:endParaRPr>
          </a:p>
        </p:txBody>
      </p:sp>
    </p:spTree>
    <p:extLst>
      <p:ext uri="{BB962C8B-B14F-4D97-AF65-F5344CB8AC3E}">
        <p14:creationId xmlns:p14="http://schemas.microsoft.com/office/powerpoint/2010/main" val="757428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lstStyle/>
          <a:p>
            <a:r>
              <a:rPr lang="en-US" dirty="0" smtClean="0"/>
              <a:t>Are you </a:t>
            </a:r>
            <a:r>
              <a:rPr lang="en-US" smtClean="0"/>
              <a:t>a dreamer?</a:t>
            </a:r>
            <a:endParaRPr lang="en-US" dirty="0"/>
          </a:p>
        </p:txBody>
      </p:sp>
      <p:sp>
        <p:nvSpPr>
          <p:cNvPr id="3" name="Rectangle 2"/>
          <p:cNvSpPr/>
          <p:nvPr/>
        </p:nvSpPr>
        <p:spPr>
          <a:xfrm>
            <a:off x="1600200" y="5638800"/>
            <a:ext cx="4873065" cy="1200329"/>
          </a:xfrm>
          <a:prstGeom prst="rect">
            <a:avLst/>
          </a:prstGeom>
        </p:spPr>
        <p:txBody>
          <a:bodyPr wrap="none">
            <a:spAutoFit/>
          </a:bodyPr>
          <a:lstStyle/>
          <a:p>
            <a:r>
              <a:rPr lang="en-US" dirty="0">
                <a:solidFill>
                  <a:prstClr val="black"/>
                </a:solidFill>
                <a:hlinkClick r:id="rId2"/>
              </a:rPr>
              <a:t>http://</a:t>
            </a:r>
            <a:r>
              <a:rPr lang="en-US" dirty="0" smtClean="0">
                <a:solidFill>
                  <a:prstClr val="black"/>
                </a:solidFill>
                <a:hlinkClick r:id="rId2"/>
              </a:rPr>
              <a:t>www.youtube.com/watch?v=9yJE1iiO0qI</a:t>
            </a:r>
            <a:endParaRPr lang="en-US" dirty="0" smtClean="0">
              <a:solidFill>
                <a:prstClr val="black"/>
              </a:solidFill>
            </a:endParaRPr>
          </a:p>
          <a:p>
            <a:r>
              <a:rPr lang="en-US" dirty="0" smtClean="0">
                <a:solidFill>
                  <a:prstClr val="black"/>
                </a:solidFill>
                <a:hlinkClick r:id="rId3"/>
              </a:rPr>
              <a:t>https://www.youtube.com/watch?v=gavt1AbNcvc</a:t>
            </a:r>
            <a:endParaRPr lang="en-US" dirty="0" smtClean="0">
              <a:solidFill>
                <a:prstClr val="black"/>
              </a:solidFill>
            </a:endParaRPr>
          </a:p>
          <a:p>
            <a:endParaRPr lang="en-US" dirty="0">
              <a:solidFill>
                <a:prstClr val="black"/>
              </a:solidFill>
            </a:endParaRPr>
          </a:p>
          <a:p>
            <a:endParaRPr lang="en-US" dirty="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95400"/>
            <a:ext cx="3938892" cy="276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36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624763"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ctrTitle"/>
          </p:nvPr>
        </p:nvSpPr>
        <p:spPr>
          <a:xfrm>
            <a:off x="3200400" y="1905000"/>
            <a:ext cx="5398295" cy="2421464"/>
          </a:xfrm>
        </p:spPr>
        <p:txBody>
          <a:bodyPr>
            <a:normAutofit/>
          </a:bodyPr>
          <a:lstStyle/>
          <a:p>
            <a:r>
              <a:rPr lang="en-US" sz="2800" b="1" dirty="0" smtClean="0">
                <a:latin typeface="Microsoft YaHei UI Light" panose="020B0502040204020203" pitchFamily="34" charset="-122"/>
                <a:ea typeface="Microsoft YaHei UI Light" panose="020B0502040204020203" pitchFamily="34" charset="-122"/>
              </a:rPr>
              <a:t>Sir Arthur tansley</a:t>
            </a:r>
            <a:endParaRPr lang="en-US" sz="2800" b="1" dirty="0">
              <a:latin typeface="Microsoft YaHei UI Light" panose="020B0502040204020203" pitchFamily="34" charset="-122"/>
              <a:ea typeface="Microsoft YaHei UI Light" panose="020B0502040204020203" pitchFamily="34" charset="-122"/>
            </a:endParaRPr>
          </a:p>
        </p:txBody>
      </p:sp>
      <p:sp>
        <p:nvSpPr>
          <p:cNvPr id="8" name="Text Placeholder 7"/>
          <p:cNvSpPr>
            <a:spLocks noGrp="1"/>
          </p:cNvSpPr>
          <p:nvPr>
            <p:ph type="subTitle" idx="1"/>
          </p:nvPr>
        </p:nvSpPr>
        <p:spPr>
          <a:xfrm>
            <a:off x="533400" y="4724400"/>
            <a:ext cx="8229600" cy="762000"/>
          </a:xfrm>
        </p:spPr>
        <p:txBody>
          <a:bodyPr>
            <a:normAutofit fontScale="70000" lnSpcReduction="20000"/>
          </a:bodyPr>
          <a:lstStyle/>
          <a:p>
            <a:pPr lvl="0" defTabSz="914400">
              <a:spcAft>
                <a:spcPts val="0"/>
              </a:spcAft>
              <a:buClrTx/>
              <a:buSzTx/>
            </a:pPr>
            <a:r>
              <a:rPr lang="en-US" sz="2900" dirty="0" smtClean="0">
                <a:solidFill>
                  <a:schemeClr val="tx2">
                    <a:lumMod val="75000"/>
                  </a:schemeClr>
                </a:solidFill>
                <a:latin typeface="Gill Sans MT"/>
              </a:rPr>
              <a:t>A BOTONIST, who later </a:t>
            </a:r>
            <a:r>
              <a:rPr lang="en-US" sz="2900" dirty="0">
                <a:solidFill>
                  <a:schemeClr val="tx2">
                    <a:lumMod val="75000"/>
                  </a:schemeClr>
                </a:solidFill>
                <a:latin typeface="Gill Sans MT"/>
              </a:rPr>
              <a:t>became a </a:t>
            </a:r>
            <a:r>
              <a:rPr lang="en-US" sz="2900" dirty="0" smtClean="0">
                <a:solidFill>
                  <a:schemeClr val="tx2">
                    <a:lumMod val="75000"/>
                  </a:schemeClr>
                </a:solidFill>
                <a:latin typeface="Gill Sans MT"/>
              </a:rPr>
              <a:t>psychologist</a:t>
            </a:r>
            <a:endParaRPr lang="en-US" sz="2900" dirty="0">
              <a:solidFill>
                <a:schemeClr val="tx2">
                  <a:lumMod val="75000"/>
                </a:schemeClr>
              </a:solidFill>
              <a:latin typeface="Gill Sans MT"/>
            </a:endParaRPr>
          </a:p>
          <a:p>
            <a:pPr lvl="0" defTabSz="914400">
              <a:spcAft>
                <a:spcPts val="0"/>
              </a:spcAft>
              <a:buClrTx/>
              <a:buSzTx/>
            </a:pPr>
            <a:r>
              <a:rPr lang="en-US" sz="2900" dirty="0">
                <a:solidFill>
                  <a:schemeClr val="tx2">
                    <a:lumMod val="75000"/>
                  </a:schemeClr>
                </a:solidFill>
                <a:latin typeface="Gill Sans MT"/>
              </a:rPr>
              <a:t>      famous for the idea that ecosystems are self-organizing</a:t>
            </a:r>
          </a:p>
          <a:p>
            <a:endParaRPr lang="en-US" dirty="0"/>
          </a:p>
        </p:txBody>
      </p:sp>
    </p:spTree>
    <p:extLst>
      <p:ext uri="{BB962C8B-B14F-4D97-AF65-F5344CB8AC3E}">
        <p14:creationId xmlns:p14="http://schemas.microsoft.com/office/powerpoint/2010/main" val="1976586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066800"/>
          </a:xfrm>
        </p:spPr>
        <p:txBody>
          <a:bodyPr>
            <a:noAutofit/>
          </a:bodyPr>
          <a:lstStyle/>
          <a:p>
            <a:r>
              <a:rPr lang="en-US" sz="2400" b="1" cap="small" dirty="0" smtClean="0">
                <a:latin typeface="Perpetua Titling MT" panose="02020502060505020804" pitchFamily="18" charset="0"/>
              </a:rPr>
              <a:t>Marc Chagall</a:t>
            </a:r>
            <a:br>
              <a:rPr lang="en-US" sz="2400" b="1" cap="small" dirty="0" smtClean="0">
                <a:latin typeface="Perpetua Titling MT" panose="02020502060505020804" pitchFamily="18" charset="0"/>
              </a:rPr>
            </a:br>
            <a:r>
              <a:rPr lang="en-US" sz="2400" b="1" cap="small" dirty="0" smtClean="0">
                <a:latin typeface="Perpetua Titling MT" panose="02020502060505020804" pitchFamily="18" charset="0"/>
              </a:rPr>
              <a:t>Cow with a Parasol</a:t>
            </a:r>
            <a:endParaRPr lang="en-US" sz="2400" b="1" cap="small" dirty="0">
              <a:latin typeface="Perpetua Titling MT" panose="02020502060505020804" pitchFamily="18" charset="0"/>
            </a:endParaRPr>
          </a:p>
        </p:txBody>
      </p:sp>
      <p:pic>
        <p:nvPicPr>
          <p:cNvPr id="7" name="Content Placeholder 6" descr="cow w umbrella.jpeg"/>
          <p:cNvPicPr>
            <a:picLocks noGrp="1" noChangeAspect="1"/>
          </p:cNvPicPr>
          <p:nvPr>
            <p:ph idx="4294967295"/>
          </p:nvPr>
        </p:nvPicPr>
        <p:blipFill>
          <a:blip r:embed="rId2" cstate="print"/>
          <a:stretch>
            <a:fillRect/>
          </a:stretch>
        </p:blipFill>
        <p:spPr>
          <a:xfrm>
            <a:off x="228600" y="1843345"/>
            <a:ext cx="5334000" cy="4445000"/>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p>
          <a:p>
            <a:endParaRPr lang="en-US" sz="2000" dirty="0">
              <a:solidFill>
                <a:prstClr val="white"/>
              </a:solidFill>
            </a:endParaRPr>
          </a:p>
          <a:p>
            <a:r>
              <a:rPr lang="en-US" sz="2000" dirty="0">
                <a:solidFill>
                  <a:prstClr val="white"/>
                </a:solidFill>
              </a:rPr>
              <a:t>Any image will have a different meaning depending on the dreamer and the context.</a:t>
            </a:r>
          </a:p>
        </p:txBody>
      </p:sp>
    </p:spTree>
    <p:extLst>
      <p:ext uri="{BB962C8B-B14F-4D97-AF65-F5344CB8AC3E}">
        <p14:creationId xmlns:p14="http://schemas.microsoft.com/office/powerpoint/2010/main" val="1830110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3819525" cy="511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90763"/>
            <a:ext cx="3667125" cy="417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832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990600"/>
            <a:ext cx="865257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172200"/>
            <a:ext cx="7216591" cy="369332"/>
          </a:xfrm>
          <a:prstGeom prst="rect">
            <a:avLst/>
          </a:prstGeom>
          <a:noFill/>
        </p:spPr>
        <p:txBody>
          <a:bodyPr wrap="none" rtlCol="0">
            <a:spAutoFit/>
          </a:bodyPr>
          <a:lstStyle/>
          <a:p>
            <a:r>
              <a:rPr lang="en-US" dirty="0">
                <a:solidFill>
                  <a:prstClr val="white"/>
                </a:solidFill>
              </a:rPr>
              <a:t>Curtain, inspired by Chagall, for theatre performance of Fiddler on the Roof</a:t>
            </a:r>
          </a:p>
        </p:txBody>
      </p:sp>
    </p:spTree>
    <p:extLst>
      <p:ext uri="{BB962C8B-B14F-4D97-AF65-F5344CB8AC3E}">
        <p14:creationId xmlns:p14="http://schemas.microsoft.com/office/powerpoint/2010/main" val="39002686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NULL"/></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8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2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5_Solstic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6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1_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5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9.xml><?xml version="1.0" encoding="utf-8"?>
<a:theme xmlns:a="http://schemas.openxmlformats.org/drawingml/2006/main" name="2_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4.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7.xml><?xml version="1.0" encoding="utf-8"?>
<a:theme xmlns:a="http://schemas.openxmlformats.org/drawingml/2006/main" name="4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8.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11046</TotalTime>
  <Words>3272</Words>
  <Application>Microsoft Office PowerPoint</Application>
  <PresentationFormat>On-screen Show (4:3)</PresentationFormat>
  <Paragraphs>627</Paragraphs>
  <Slides>60</Slides>
  <Notes>19</Notes>
  <HiddenSlides>0</HiddenSlides>
  <MMClips>0</MMClips>
  <ScaleCrop>false</ScaleCrop>
  <HeadingPairs>
    <vt:vector size="4" baseType="variant">
      <vt:variant>
        <vt:lpstr>Theme</vt:lpstr>
      </vt:variant>
      <vt:variant>
        <vt:i4>19</vt:i4>
      </vt:variant>
      <vt:variant>
        <vt:lpstr>Slide Titles</vt:lpstr>
      </vt:variant>
      <vt:variant>
        <vt:i4>60</vt:i4>
      </vt:variant>
    </vt:vector>
  </HeadingPairs>
  <TitlesOfParts>
    <vt:vector size="79" baseType="lpstr">
      <vt:lpstr>2_Solstice</vt:lpstr>
      <vt:lpstr>Celestial</vt:lpstr>
      <vt:lpstr>1_Celestial</vt:lpstr>
      <vt:lpstr>4_Solstice</vt:lpstr>
      <vt:lpstr>Solstice</vt:lpstr>
      <vt:lpstr>3_Celestial</vt:lpstr>
      <vt:lpstr>4_Celestial</vt:lpstr>
      <vt:lpstr>12_Solstice</vt:lpstr>
      <vt:lpstr>7_Solstice</vt:lpstr>
      <vt:lpstr>19_Solstice</vt:lpstr>
      <vt:lpstr>18_Solstice</vt:lpstr>
      <vt:lpstr>8_Solstice</vt:lpstr>
      <vt:lpstr>22_Solstice</vt:lpstr>
      <vt:lpstr>5_Solstice</vt:lpstr>
      <vt:lpstr>3_Solstice</vt:lpstr>
      <vt:lpstr>6_Solstice</vt:lpstr>
      <vt:lpstr>1_Solstice</vt:lpstr>
      <vt:lpstr>5_Celestial</vt:lpstr>
      <vt:lpstr>2_Celestial</vt:lpstr>
      <vt:lpstr>Dreams, Dreaming and the Subconscious </vt:lpstr>
      <vt:lpstr>  </vt:lpstr>
      <vt:lpstr>PowerPoint Presentation</vt:lpstr>
      <vt:lpstr>PowerPoint Presentation</vt:lpstr>
      <vt:lpstr>Sir Arthur tansley</vt:lpstr>
      <vt:lpstr>Are you a dreamer?</vt:lpstr>
      <vt:lpstr>Marc Chagall Cow with a Parasol</vt:lpstr>
      <vt:lpstr>PowerPoint Presentation</vt:lpstr>
      <vt:lpstr>PowerPoint Presentation</vt:lpstr>
      <vt:lpstr>     Marc Chagall  His paintings have a few distinct images  in an unlikely association that would be       bizarre in real life, but typical of images we see in dreams.   His spontaneity and ability to express a dream-world is why his work is so loved </vt:lpstr>
      <vt:lpstr>PowerPoint Presentation</vt:lpstr>
      <vt:lpstr>PowerPoint Presentation</vt:lpstr>
      <vt:lpstr>Bistable Perception /Multistable Perception</vt:lpstr>
      <vt:lpstr>  </vt:lpstr>
      <vt:lpstr>THE MISSING HORIZON       Individual Perception  &amp; Perspective </vt:lpstr>
      <vt:lpstr>  </vt:lpstr>
      <vt:lpstr>Gestalt</vt:lpstr>
      <vt:lpstr>POP-PSYCHOLOGY     and myths</vt:lpstr>
      <vt:lpstr>The Split-Brain  (Gazzaniga &amp; Sperry at Cal-Tech)</vt:lpstr>
      <vt:lpstr>Split-Brains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it possible to share Thoughts and dreams?</vt:lpstr>
      <vt:lpstr>PowerPoint Presentation</vt:lpstr>
      <vt:lpstr>Synchronized Brain Waves enable rapid learning; new research 2014</vt:lpstr>
      <vt:lpstr>If a tree falls in your dream,        why does it make a sound?</vt:lpstr>
      <vt:lpstr>Where the wild things are</vt:lpstr>
      <vt:lpstr>Memory </vt:lpstr>
      <vt:lpstr> Memory </vt:lpstr>
      <vt:lpstr>The attention span of a goldfish</vt:lpstr>
      <vt:lpstr>EXPLICIT MEMORY IS CONSCIOUS:</vt:lpstr>
      <vt:lpstr>Explicit Memory/Declarative</vt:lpstr>
      <vt:lpstr>Implicit Memory/nondeclarative</vt:lpstr>
      <vt:lpstr>IMPLICIT MEMORY</vt:lpstr>
      <vt:lpstr>Clive Waring</vt:lpstr>
      <vt:lpstr>Dreams include images and memories</vt:lpstr>
      <vt:lpstr>Memory Systems</vt:lpstr>
      <vt:lpstr>Sleep is important for memory</vt:lpstr>
      <vt:lpstr>   MEMORY TRIAGE: (Acquisition | consolidation)  </vt:lpstr>
      <vt:lpstr>TWO BRAINS </vt:lpstr>
      <vt:lpstr>Theory  (#2 of 6) Matt Wilson,  MIT Center for Learning and Memory Dreams Create Wisdom</vt:lpstr>
      <vt:lpstr>Dream Theory # 1  The Evolutionary Theory We Dream to Practice Response to Situations Antti Revonsuo</vt:lpstr>
      <vt:lpstr>How does the brain choose what memory to consolidate? </vt:lpstr>
      <vt:lpstr>PowerPoint Presentation</vt:lpstr>
      <vt:lpstr>Dreams include images and memories</vt:lpstr>
      <vt:lpstr>       Calvin Hall:    Dreams are a cognitive process               </vt:lpstr>
      <vt:lpstr>One picture is worth a thousand words </vt:lpstr>
      <vt:lpstr>Minds, Brains,  and Machine </vt:lpstr>
      <vt:lpstr>Minds, Brain,  and Machine</vt:lpstr>
      <vt:lpstr>For more information  | class one and Two:</vt:lpstr>
      <vt:lpstr>For more information  | class one and Two:</vt:lpstr>
      <vt:lpstr>MUSIC for listening</vt:lpstr>
      <vt:lpstr>The Split-Brain  (Gazzaniga &amp; Sperry at Cal-Tech)</vt:lpstr>
      <vt:lpstr>PowerPoint Presentation</vt:lpstr>
      <vt:lpstr>Sir Arthur tansley</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24</cp:revision>
  <dcterms:created xsi:type="dcterms:W3CDTF">2016-07-09T23:08:07Z</dcterms:created>
  <dcterms:modified xsi:type="dcterms:W3CDTF">2016-07-17T20:41:34Z</dcterms:modified>
</cp:coreProperties>
</file>